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339" r:id="rId4"/>
    <p:sldId id="260" r:id="rId5"/>
    <p:sldId id="306" r:id="rId6"/>
    <p:sldId id="307" r:id="rId7"/>
    <p:sldId id="338" r:id="rId8"/>
    <p:sldId id="337" r:id="rId9"/>
    <p:sldId id="259" r:id="rId10"/>
    <p:sldId id="340" r:id="rId11"/>
    <p:sldId id="341" r:id="rId12"/>
    <p:sldId id="342" r:id="rId13"/>
    <p:sldId id="261" r:id="rId14"/>
    <p:sldId id="308" r:id="rId15"/>
    <p:sldId id="309" r:id="rId16"/>
    <p:sldId id="311" r:id="rId17"/>
    <p:sldId id="310" r:id="rId18"/>
    <p:sldId id="312" r:id="rId19"/>
    <p:sldId id="313" r:id="rId20"/>
    <p:sldId id="314" r:id="rId21"/>
    <p:sldId id="262" r:id="rId22"/>
    <p:sldId id="315" r:id="rId23"/>
    <p:sldId id="343" r:id="rId24"/>
    <p:sldId id="344" r:id="rId25"/>
    <p:sldId id="263" r:id="rId26"/>
    <p:sldId id="366" r:id="rId27"/>
    <p:sldId id="365" r:id="rId28"/>
    <p:sldId id="368" r:id="rId29"/>
    <p:sldId id="367" r:id="rId30"/>
    <p:sldId id="388" r:id="rId31"/>
    <p:sldId id="369" r:id="rId32"/>
    <p:sldId id="370" r:id="rId33"/>
    <p:sldId id="371" r:id="rId34"/>
    <p:sldId id="385" r:id="rId35"/>
    <p:sldId id="346" r:id="rId36"/>
    <p:sldId id="347" r:id="rId37"/>
    <p:sldId id="348" r:id="rId38"/>
    <p:sldId id="349" r:id="rId39"/>
    <p:sldId id="350" r:id="rId40"/>
    <p:sldId id="353" r:id="rId41"/>
    <p:sldId id="355" r:id="rId42"/>
    <p:sldId id="356" r:id="rId43"/>
    <p:sldId id="354" r:id="rId44"/>
    <p:sldId id="357" r:id="rId45"/>
    <p:sldId id="351" r:id="rId46"/>
    <p:sldId id="389" r:id="rId47"/>
    <p:sldId id="424" r:id="rId48"/>
    <p:sldId id="373" r:id="rId49"/>
    <p:sldId id="387" r:id="rId50"/>
    <p:sldId id="390" r:id="rId51"/>
    <p:sldId id="358" r:id="rId52"/>
    <p:sldId id="359" r:id="rId53"/>
    <p:sldId id="372" r:id="rId54"/>
    <p:sldId id="392" r:id="rId55"/>
    <p:sldId id="316" r:id="rId56"/>
    <p:sldId id="391" r:id="rId57"/>
    <p:sldId id="393" r:id="rId58"/>
    <p:sldId id="394" r:id="rId59"/>
    <p:sldId id="361" r:id="rId60"/>
    <p:sldId id="374" r:id="rId61"/>
    <p:sldId id="362" r:id="rId62"/>
    <p:sldId id="317" r:id="rId63"/>
    <p:sldId id="375" r:id="rId64"/>
    <p:sldId id="395" r:id="rId65"/>
    <p:sldId id="319" r:id="rId66"/>
    <p:sldId id="364" r:id="rId67"/>
    <p:sldId id="363" r:id="rId68"/>
    <p:sldId id="322" r:id="rId69"/>
    <p:sldId id="377" r:id="rId70"/>
    <p:sldId id="376" r:id="rId71"/>
    <p:sldId id="379" r:id="rId72"/>
    <p:sldId id="396" r:id="rId73"/>
    <p:sldId id="425" r:id="rId74"/>
    <p:sldId id="330" r:id="rId75"/>
    <p:sldId id="430" r:id="rId76"/>
    <p:sldId id="428" r:id="rId77"/>
    <p:sldId id="427" r:id="rId78"/>
    <p:sldId id="336" r:id="rId79"/>
    <p:sldId id="398" r:id="rId80"/>
    <p:sldId id="397" r:id="rId81"/>
    <p:sldId id="381" r:id="rId82"/>
    <p:sldId id="400" r:id="rId83"/>
    <p:sldId id="399" r:id="rId84"/>
    <p:sldId id="382" r:id="rId85"/>
    <p:sldId id="383" r:id="rId86"/>
    <p:sldId id="384" r:id="rId87"/>
    <p:sldId id="401" r:id="rId88"/>
    <p:sldId id="402" r:id="rId89"/>
    <p:sldId id="431" r:id="rId90"/>
    <p:sldId id="403" r:id="rId91"/>
    <p:sldId id="404" r:id="rId92"/>
    <p:sldId id="406" r:id="rId93"/>
    <p:sldId id="405" r:id="rId94"/>
    <p:sldId id="436" r:id="rId95"/>
    <p:sldId id="435" r:id="rId96"/>
    <p:sldId id="409" r:id="rId97"/>
    <p:sldId id="408" r:id="rId98"/>
    <p:sldId id="437" r:id="rId99"/>
    <p:sldId id="438" r:id="rId100"/>
    <p:sldId id="410" r:id="rId101"/>
    <p:sldId id="432" r:id="rId102"/>
    <p:sldId id="433" r:id="rId103"/>
    <p:sldId id="411" r:id="rId104"/>
    <p:sldId id="412" r:id="rId105"/>
    <p:sldId id="434" r:id="rId106"/>
    <p:sldId id="414" r:id="rId107"/>
    <p:sldId id="439" r:id="rId108"/>
    <p:sldId id="440" r:id="rId109"/>
    <p:sldId id="415" r:id="rId110"/>
    <p:sldId id="416" r:id="rId111"/>
    <p:sldId id="417" r:id="rId112"/>
    <p:sldId id="418" r:id="rId113"/>
    <p:sldId id="413" r:id="rId114"/>
    <p:sldId id="441" r:id="rId115"/>
    <p:sldId id="444" r:id="rId116"/>
    <p:sldId id="446" r:id="rId117"/>
    <p:sldId id="421" r:id="rId118"/>
    <p:sldId id="454" r:id="rId119"/>
    <p:sldId id="447" r:id="rId120"/>
    <p:sldId id="443" r:id="rId121"/>
    <p:sldId id="448" r:id="rId122"/>
    <p:sldId id="445" r:id="rId123"/>
    <p:sldId id="449" r:id="rId124"/>
    <p:sldId id="450" r:id="rId125"/>
    <p:sldId id="451" r:id="rId126"/>
    <p:sldId id="452" r:id="rId127"/>
    <p:sldId id="457" r:id="rId128"/>
    <p:sldId id="459" r:id="rId129"/>
    <p:sldId id="464" r:id="rId130"/>
    <p:sldId id="461" r:id="rId131"/>
    <p:sldId id="462" r:id="rId132"/>
    <p:sldId id="456" r:id="rId133"/>
    <p:sldId id="460" r:id="rId134"/>
    <p:sldId id="463" r:id="rId135"/>
    <p:sldId id="458" r:id="rId136"/>
    <p:sldId id="470" r:id="rId137"/>
    <p:sldId id="465" r:id="rId138"/>
    <p:sldId id="471" r:id="rId139"/>
    <p:sldId id="472" r:id="rId140"/>
    <p:sldId id="473" r:id="rId141"/>
    <p:sldId id="466" r:id="rId142"/>
    <p:sldId id="467" r:id="rId143"/>
    <p:sldId id="474" r:id="rId144"/>
    <p:sldId id="476" r:id="rId145"/>
    <p:sldId id="477" r:id="rId146"/>
    <p:sldId id="479" r:id="rId147"/>
    <p:sldId id="480" r:id="rId148"/>
    <p:sldId id="475" r:id="rId1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8A8"/>
    <a:srgbClr val="0416BC"/>
    <a:srgbClr val="522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90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presProps" Target="pres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C67E-D5F3-4E6A-8D30-F5A72C65DB81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AEF9-A454-421F-B170-FCB45D72A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9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C67E-D5F3-4E6A-8D30-F5A72C65DB81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AEF9-A454-421F-B170-FCB45D72A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9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C67E-D5F3-4E6A-8D30-F5A72C65DB81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AEF9-A454-421F-B170-FCB45D72A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96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6927-D2F8-4C51-B633-23B80E0182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CA88-B745-4570-95A9-3283472F53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280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6927-D2F8-4C51-B633-23B80E0182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CA88-B745-4570-95A9-3283472F53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325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6927-D2F8-4C51-B633-23B80E0182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CA88-B745-4570-95A9-3283472F53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177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6927-D2F8-4C51-B633-23B80E0182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CA88-B745-4570-95A9-3283472F53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414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6927-D2F8-4C51-B633-23B80E0182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CA88-B745-4570-95A9-3283472F53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320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6927-D2F8-4C51-B633-23B80E0182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CA88-B745-4570-95A9-3283472F53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0233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6927-D2F8-4C51-B633-23B80E0182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CA88-B745-4570-95A9-3283472F53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9044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6927-D2F8-4C51-B633-23B80E0182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CA88-B745-4570-95A9-3283472F53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024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C67E-D5F3-4E6A-8D30-F5A72C65DB81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AEF9-A454-421F-B170-FCB45D72A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22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6927-D2F8-4C51-B633-23B80E0182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CA88-B745-4570-95A9-3283472F53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62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6927-D2F8-4C51-B633-23B80E0182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CA88-B745-4570-95A9-3283472F53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6442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6927-D2F8-4C51-B633-23B80E0182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DCA88-B745-4570-95A9-3283472F53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088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C67E-D5F3-4E6A-8D30-F5A72C65DB81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AEF9-A454-421F-B170-FCB45D72A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09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C67E-D5F3-4E6A-8D30-F5A72C65DB81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AEF9-A454-421F-B170-FCB45D72A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38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C67E-D5F3-4E6A-8D30-F5A72C65DB81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AEF9-A454-421F-B170-FCB45D72A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C67E-D5F3-4E6A-8D30-F5A72C65DB81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AEF9-A454-421F-B170-FCB45D72A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0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C67E-D5F3-4E6A-8D30-F5A72C65DB81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AEF9-A454-421F-B170-FCB45D72A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50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C67E-D5F3-4E6A-8D30-F5A72C65DB81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AEF9-A454-421F-B170-FCB45D72A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5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7C67E-D5F3-4E6A-8D30-F5A72C65DB81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AEF9-A454-421F-B170-FCB45D72A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88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7C67E-D5F3-4E6A-8D30-F5A72C65DB81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AEF9-A454-421F-B170-FCB45D72A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6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6927-D2F8-4C51-B633-23B80E0182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2/26/2017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DCA88-B745-4570-95A9-3283472F53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92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1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1.png"/><Relationship Id="rId2" Type="http://schemas.openxmlformats.org/officeDocument/2006/relationships/image" Target="../media/image1141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1.png"/><Relationship Id="rId7" Type="http://schemas.openxmlformats.org/officeDocument/2006/relationships/image" Target="../media/image121.png"/><Relationship Id="rId2" Type="http://schemas.openxmlformats.org/officeDocument/2006/relationships/image" Target="../media/image11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31.png"/><Relationship Id="rId3" Type="http://schemas.openxmlformats.org/officeDocument/2006/relationships/image" Target="../media/image1171.png"/><Relationship Id="rId7" Type="http://schemas.openxmlformats.org/officeDocument/2006/relationships/image" Target="../media/image1211.png"/><Relationship Id="rId12" Type="http://schemas.openxmlformats.org/officeDocument/2006/relationships/image" Target="../media/image129.png"/><Relationship Id="rId2" Type="http://schemas.openxmlformats.org/officeDocument/2006/relationships/image" Target="../media/image11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50.png"/><Relationship Id="rId11" Type="http://schemas.openxmlformats.org/officeDocument/2006/relationships/image" Target="../media/image128.png"/><Relationship Id="rId5" Type="http://schemas.openxmlformats.org/officeDocument/2006/relationships/image" Target="../media/image126.png"/><Relationship Id="rId10" Type="http://schemas.openxmlformats.org/officeDocument/2006/relationships/image" Target="../media/image127.png"/><Relationship Id="rId4" Type="http://schemas.openxmlformats.org/officeDocument/2006/relationships/image" Target="../media/image125.png"/><Relationship Id="rId9" Type="http://schemas.openxmlformats.org/officeDocument/2006/relationships/image" Target="../media/image126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5" Type="http://schemas.openxmlformats.org/officeDocument/2006/relationships/image" Target="../media/image1210.png"/><Relationship Id="rId4" Type="http://schemas.openxmlformats.org/officeDocument/2006/relationships/image" Target="../media/image120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4.png"/><Relationship Id="rId4" Type="http://schemas.openxmlformats.org/officeDocument/2006/relationships/image" Target="../media/image16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7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8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0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8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1.png"/><Relationship Id="rId4" Type="http://schemas.openxmlformats.org/officeDocument/2006/relationships/image" Target="../media/image19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4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62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4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1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6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2546" y="0"/>
            <a:ext cx="5428729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 Principal Components Analysis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466" y="1472697"/>
            <a:ext cx="111568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 is a 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technique with the central aim of </a:t>
            </a:r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reducing the dimensionality of a multivariate data set 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-US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accounting for as much of the original variation as possible 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 in the data set.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466" y="733271"/>
            <a:ext cx="7748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lvl="0" indent="-514350">
              <a:buFontTx/>
              <a:buAutoNum type="arabicPeriod"/>
            </a:pP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Principal Components Analysis (PCA)?</a:t>
            </a: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869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7568" y="120359"/>
            <a:ext cx="1159803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Review eigenvalue and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eigenvector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LcPeriod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definition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eigenvalue and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eigenvector</a:t>
            </a:r>
          </a:p>
          <a:p>
            <a:pPr marL="457200" indent="-457200">
              <a:buAutoNum type="alphaLcPeriod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Find the eigenvalues and corresponding eigenvectors of the matrix.</a:t>
            </a:r>
          </a:p>
        </p:txBody>
      </p:sp>
      <p:sp>
        <p:nvSpPr>
          <p:cNvPr id="5" name="Rectangle 4"/>
          <p:cNvSpPr/>
          <p:nvPr/>
        </p:nvSpPr>
        <p:spPr>
          <a:xfrm>
            <a:off x="187568" y="2600181"/>
            <a:ext cx="11769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3.1.2 Suppose a multivariate data has covariance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Find the eigenvalues and corresponding eigenvectors of the matrix. Are the two eigenvectors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orthogonal 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other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958" y="2419370"/>
            <a:ext cx="23812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622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9977" y="120134"/>
            <a:ext cx="54034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3.13 Canonical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Correlation Analysis</a:t>
            </a:r>
            <a:endParaRPr lang="en-US" sz="2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0233" y="732749"/>
            <a:ext cx="11872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Canonical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analysis is a method for exploring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relationships between two multivariate sets of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variables.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8651" y="2262592"/>
            <a:ext cx="608414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variable sets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8651" y="2079778"/>
            <a:ext cx="3785862" cy="1314408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64294" y="2305650"/>
            <a:ext cx="483560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variable sets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64294" y="2067053"/>
            <a:ext cx="3520752" cy="1314408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596217" y="2736982"/>
                <a:ext cx="2806791" cy="4934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217" y="2736982"/>
                <a:ext cx="2806791" cy="493405"/>
              </a:xfrm>
              <a:prstGeom prst="rect">
                <a:avLst/>
              </a:prstGeom>
              <a:blipFill rotWithShape="0">
                <a:blip r:embed="rId2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294900" y="2730250"/>
                <a:ext cx="1774395" cy="4934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900" y="2730250"/>
                <a:ext cx="1774395" cy="493405"/>
              </a:xfrm>
              <a:prstGeom prst="rect">
                <a:avLst/>
              </a:prstGeom>
              <a:blipFill rotWithShape="0">
                <a:blip r:embed="rId3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34154" y="3773856"/>
            <a:ext cx="11217243" cy="19389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set is considered “response variables” and the other set is considered “predictor variables”,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use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regression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arenR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there is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a clear response-predictor relationship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could use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canonical correlation analysis (CCA)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the associations</a:t>
            </a:r>
          </a:p>
        </p:txBody>
      </p:sp>
    </p:spTree>
    <p:extLst>
      <p:ext uri="{BB962C8B-B14F-4D97-AF65-F5344CB8AC3E}">
        <p14:creationId xmlns:p14="http://schemas.microsoft.com/office/powerpoint/2010/main" val="2875752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9977" y="120134"/>
            <a:ext cx="54034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3.13 Canonical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Correlation Analysis</a:t>
            </a:r>
            <a:endParaRPr lang="en-US" sz="2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0233" y="732749"/>
            <a:ext cx="11872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Canonical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analysis is a method for exploring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relationships between two multivariate sets of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variables.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9977" y="2623849"/>
            <a:ext cx="6084144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variable sets associated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climbing rate on a stair stepper,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you can run,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 of weight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lifted,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push-ups per minute,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0233" y="2623849"/>
            <a:ext cx="5852224" cy="2525094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94714" y="2623849"/>
            <a:ext cx="4835608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variable sets associated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blood pressure,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cholesterol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glucose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body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index,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91943" y="2623849"/>
            <a:ext cx="5780313" cy="252509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93893" y="1950075"/>
                <a:ext cx="1786963" cy="4934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93" y="1950075"/>
                <a:ext cx="1786963" cy="493405"/>
              </a:xfrm>
              <a:prstGeom prst="rect">
                <a:avLst/>
              </a:prstGeom>
              <a:blipFill rotWithShape="0">
                <a:blip r:embed="rId2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861150" y="1878327"/>
                <a:ext cx="1774395" cy="4934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150" y="1878327"/>
                <a:ext cx="1774395" cy="493405"/>
              </a:xfrm>
              <a:prstGeom prst="rect">
                <a:avLst/>
              </a:prstGeom>
              <a:blipFill rotWithShape="0">
                <a:blip r:embed="rId3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021710" y="1702667"/>
            <a:ext cx="6765086" cy="8309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characterize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distinct statistical relationships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 and health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7776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9977" y="120134"/>
            <a:ext cx="54034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3.13 Canonical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Correlation Analysis</a:t>
            </a:r>
            <a:endParaRPr lang="en-US" sz="2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0233" y="732749"/>
            <a:ext cx="11872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Canonical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analysis is a method for exploring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relationships between two multivariate sets of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variables.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7799" y="1938049"/>
            <a:ext cx="6084144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variable sets associated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endParaRPr lang="en-US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frequencies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sensitive species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diversity,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biomass,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productivity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environment,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5598" y="1829663"/>
            <a:ext cx="5858888" cy="2506947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04144" y="1938049"/>
            <a:ext cx="5668112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variable sets associated with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toxins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heavy metals,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concentrations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pesticides,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concentrations of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dioxin, etc.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91943" y="1829664"/>
            <a:ext cx="5780313" cy="250694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73114" y="4415075"/>
            <a:ext cx="6765086" cy="83099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characterize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distinct statistical relationships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health and toxins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6956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9977" y="120134"/>
            <a:ext cx="54034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3.13 Canonical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Correlation Analysis</a:t>
            </a:r>
            <a:endParaRPr lang="en-US" sz="2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0233" y="732749"/>
            <a:ext cx="11872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Canonical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analysis is a method for exploring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relationships between two multivariate sets of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variables.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7799" y="1938049"/>
            <a:ext cx="6084144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variable sets associated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endParaRPr lang="en-US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aptitude</a:t>
            </a:r>
          </a:p>
          <a:p>
            <a:pPr algn="ctr"/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IQ score,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Creative aptitude, </a:t>
            </a:r>
          </a:p>
        </p:txBody>
      </p:sp>
      <p:sp>
        <p:nvSpPr>
          <p:cNvPr id="8" name="Rectangle 7"/>
          <p:cNvSpPr/>
          <p:nvPr/>
        </p:nvSpPr>
        <p:spPr>
          <a:xfrm>
            <a:off x="95598" y="1829663"/>
            <a:ext cx="5858888" cy="3014479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04144" y="1938049"/>
            <a:ext cx="5668112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variable sets associated with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Achievement</a:t>
            </a:r>
          </a:p>
          <a:p>
            <a:pPr algn="ctr"/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 scores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papers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Earn degrees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honor roll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91943" y="1829664"/>
            <a:ext cx="5780313" cy="3014478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598" y="5349073"/>
            <a:ext cx="11976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We 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do not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necessarily think of one set of variables as independent and the other as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dependent.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87378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32892" y="414048"/>
                <a:ext cx="2836234" cy="13390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variable sets </a:t>
                </a:r>
              </a:p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associated with 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92" y="414048"/>
                <a:ext cx="2836234" cy="1339085"/>
              </a:xfrm>
              <a:prstGeom prst="rect">
                <a:avLst/>
              </a:prstGeom>
              <a:blipFill rotWithShape="0">
                <a:blip r:embed="rId2"/>
                <a:stretch>
                  <a:fillRect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07383" y="262121"/>
            <a:ext cx="3087252" cy="1593839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013370" y="415203"/>
                <a:ext cx="2775859" cy="13390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variable sets </a:t>
                </a:r>
              </a:p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associated with B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sz="24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370" y="415203"/>
                <a:ext cx="2775859" cy="1339085"/>
              </a:xfrm>
              <a:prstGeom prst="rect">
                <a:avLst/>
              </a:prstGeom>
              <a:blipFill rotWithShape="0">
                <a:blip r:embed="rId3"/>
                <a:stretch>
                  <a:fillRect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8955055" y="262121"/>
            <a:ext cx="3091543" cy="1593839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20144" y="134192"/>
            <a:ext cx="5552251" cy="25999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7383" y="3008159"/>
            <a:ext cx="11822551" cy="3181384"/>
            <a:chOff x="232891" y="3157247"/>
            <a:chExt cx="11822551" cy="31813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32891" y="3157247"/>
                  <a:ext cx="2756397" cy="3181384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Extract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endPara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dirty="0" err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b="1" i="0" dirty="0" err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𝐚</m:t>
                          </m:r>
                        </m:e>
                        <m:sub>
                          <m:r>
                            <a:rPr lang="en-US" sz="2400" b="1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0" dirty="0" err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𝐓</m:t>
                          </m:r>
                        </m:sup>
                      </m:sSubSup>
                      <m:r>
                        <a:rPr lang="en-US" sz="2400" b="1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𝐱</m:t>
                      </m:r>
                    </m:oMath>
                  </a14:m>
                  <a:endParaRPr 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a14:m>
                  <a:endPara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a14:m>
                  <a:r>
                    <a:rPr lang="en-US" sz="24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</m:oMath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endPara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891" y="3157247"/>
                  <a:ext cx="2756397" cy="318138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070" t="-1141"/>
                  </a:stretch>
                </a:blipFill>
                <a:ln w="25400"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/>
            <p:cNvGrpSpPr/>
            <p:nvPr/>
          </p:nvGrpSpPr>
          <p:grpSpPr>
            <a:xfrm>
              <a:off x="3059627" y="3157247"/>
              <a:ext cx="8995815" cy="2755883"/>
              <a:chOff x="3059627" y="3157247"/>
              <a:chExt cx="8995815" cy="27558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/>
                  <p:cNvSpPr/>
                  <p:nvPr/>
                </p:nvSpPr>
                <p:spPr>
                  <a:xfrm>
                    <a:off x="9304824" y="3157247"/>
                    <a:ext cx="2750618" cy="2755883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accent1">
                        <a:shade val="50000"/>
                      </a:schemeClr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4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Extract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oMath>
                    </a14:m>
                    <a:endParaRPr lang="en-US" sz="2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endParaRPr lang="en-US" sz="2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b="1" i="1" dirty="0" err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𝐛</m:t>
                            </m:r>
                          </m:e>
                          <m:sub>
                            <m:r>
                              <a:rPr lang="en-US" sz="2400" b="1" i="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400" b="1" i="0" dirty="0" err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𝐓</m:t>
                            </m:r>
                          </m:sup>
                        </m:sSubSup>
                        <m:r>
                          <a:rPr lang="en-US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𝐲</m:t>
                        </m:r>
                      </m:oMath>
                    </a14:m>
                    <a:endParaRPr lang="en-US" sz="2400" b="1" dirty="0" smtClean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oMath>
                    </a14:m>
                    <a:endParaRPr lang="en-US" sz="24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en-US" sz="24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oMath>
                    </a14:m>
                    <a:r>
                      <a:rPr lang="en-US" sz="24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,   </a:t>
                    </a:r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≠1</m:t>
                        </m:r>
                      </m:oMath>
                    </a14:m>
                    <a:endParaRPr lang="en-US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Rectangle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04824" y="3157247"/>
                    <a:ext cx="2750618" cy="275588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2637" t="-1313" r="-2857"/>
                    </a:stretch>
                  </a:blipFill>
                  <a:ln w="25400">
                    <a:solidFill>
                      <a:schemeClr val="accent1">
                        <a:shade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059627" y="3831550"/>
                    <a:ext cx="6178619" cy="1724383"/>
                  </a:xfrm>
                  <a:prstGeom prst="rect">
                    <a:avLst/>
                  </a:prstGeom>
                  <a:noFill/>
                  <a:ln w="28575">
                    <a:solidFill>
                      <a:srgbClr val="C0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457200" indent="-45720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oMath>
                    </a14:m>
                    <a:r>
                      <a:rPr lang="en-US" sz="2800" b="0" i="0" dirty="0" smtClean="0">
                        <a:latin typeface="+mj-lt"/>
                        <a:cs typeface="Times New Roman" panose="02020603050405020304" pitchFamily="18" charset="0"/>
                      </a:rPr>
                      <a:t> is the </a:t>
                    </a:r>
                    <a:r>
                      <a:rPr lang="en-US" sz="2800" b="0" i="0" dirty="0" err="1" smtClean="0">
                        <a:latin typeface="+mj-lt"/>
                        <a:cs typeface="Times New Roman" panose="02020603050405020304" pitchFamily="18" charset="0"/>
                      </a:rPr>
                      <a:t>e.vector</a:t>
                    </a:r>
                    <a:r>
                      <a:rPr lang="en-US" sz="2800" b="0" i="0" dirty="0" smtClean="0">
                        <a:latin typeface="+mj-lt"/>
                        <a:cs typeface="Times New Roman" panose="02020603050405020304" pitchFamily="18" charset="0"/>
                      </a:rPr>
                      <a:t> of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  <m:t> </m:t>
                                </m:r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𝟏𝟏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𝟏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𝑹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𝟏</m:t>
                            </m:r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𝟐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𝟐𝟐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𝟏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𝑹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𝟐𝟏</m:t>
                            </m:r>
                          </m:sub>
                        </m:sSub>
                      </m:oMath>
                    </a14:m>
                    <a:endParaRPr lang="en-US" sz="2400" b="1" i="0" dirty="0" smtClean="0">
                      <a:solidFill>
                        <a:srgbClr val="C00000"/>
                      </a:solidFill>
                      <a:latin typeface="+mj-lt"/>
                      <a:ea typeface="Times New Roman"/>
                      <a:cs typeface="Times New Roman"/>
                    </a:endParaRPr>
                  </a:p>
                  <a:p>
                    <a:pPr marL="457200" indent="-457200">
                      <a:buFont typeface="Arial" panose="020B0604020202020204" pitchFamily="34" charset="0"/>
                      <a:buChar char="•"/>
                    </a:pPr>
                    <a:endParaRPr lang="en-US" sz="2400" b="0" i="0" dirty="0" smtClean="0">
                      <a:latin typeface="+mj-lt"/>
                      <a:cs typeface="Times New Roman" panose="02020603050405020304" pitchFamily="18" charset="0"/>
                    </a:endParaRPr>
                  </a:p>
                  <a:p>
                    <a:pPr marL="457200" indent="-457200">
                      <a:buFont typeface="Arial" panose="020B0604020202020204" pitchFamily="34" charset="0"/>
                      <a:buChar char="•"/>
                    </a:pPr>
                    <a:r>
                      <a:rPr lang="en-US" sz="2800" b="0" i="0" dirty="0" smtClean="0">
                        <a:latin typeface="+mj-lt"/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≥…≥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 sz="2400" b="0" i="0" dirty="0" smtClean="0">
                        <a:latin typeface="+mj-lt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a:t>  </a:t>
                    </a:r>
                    <a:r>
                      <a:rPr lang="en-US" sz="2400" b="0" i="0" dirty="0" smtClean="0"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a:t>are </a:t>
                    </a:r>
                    <a:r>
                      <a: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square roots </a:t>
                    </a:r>
                    <a:r>
                      <a:rPr lang="en-US" sz="2400" b="0" i="0" dirty="0" err="1" smtClean="0"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a:t>e.value</a:t>
                    </a:r>
                    <a:r>
                      <a:rPr lang="en-US" sz="2400" b="0" i="0" dirty="0" smtClean="0"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a:t> of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  <m:t> </m:t>
                                </m:r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𝟏𝟏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𝟏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𝑹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𝟏</m:t>
                            </m:r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𝟐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C00000"/>
                                    </a:solidFill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𝟐𝟐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𝟏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𝑹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𝟐𝟏</m:t>
                            </m:r>
                          </m:sub>
                        </m:sSub>
                      </m:oMath>
                    </a14:m>
                    <a:r>
                      <a:rPr lang="en-US" sz="2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.</a:t>
                    </a:r>
                    <a:endPara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9627" y="3831550"/>
                    <a:ext cx="6178619" cy="172438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70" t="-2431" b="-6250"/>
                    </a:stretch>
                  </a:blipFill>
                  <a:ln w="28575">
                    <a:solidFill>
                      <a:srgbClr val="C0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413157" y="204998"/>
                <a:ext cx="5459238" cy="31393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× 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 smtClean="0"/>
                  <a:t>correlation matrix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cor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q1 × q1 sample </a:t>
                </a:r>
                <a:r>
                  <a:rPr lang="en-US" dirty="0" err="1" smtClean="0"/>
                  <a:t>cor</a:t>
                </a:r>
                <a:r>
                  <a:rPr lang="en-US" dirty="0" smtClean="0"/>
                  <a:t> </a:t>
                </a:r>
                <a:r>
                  <a:rPr lang="en-US" dirty="0"/>
                  <a:t>matrix of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cor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cor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q1 × q2 </a:t>
                </a:r>
                <a:r>
                  <a:rPr lang="en-US" dirty="0" err="1" smtClean="0"/>
                  <a:t>cor</a:t>
                </a:r>
                <a:r>
                  <a:rPr lang="en-US" dirty="0" smtClean="0"/>
                  <a:t> matrix between </a:t>
                </a:r>
                <a:r>
                  <a:rPr lang="en-US" dirty="0"/>
                  <a:t>the x’s and the y’s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cor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:r>
                  <a:rPr lang="en-US" dirty="0" smtClean="0"/>
                  <a:t>q2 </a:t>
                </a:r>
                <a:r>
                  <a:rPr lang="en-US" dirty="0"/>
                  <a:t>× </a:t>
                </a:r>
                <a:r>
                  <a:rPr lang="en-US" dirty="0" smtClean="0"/>
                  <a:t>q2 </a:t>
                </a:r>
                <a:r>
                  <a:rPr lang="en-US" dirty="0"/>
                  <a:t>sample </a:t>
                </a:r>
                <a:r>
                  <a:rPr lang="en-US" dirty="0" err="1"/>
                  <a:t>cor</a:t>
                </a:r>
                <a:r>
                  <a:rPr lang="en-US" dirty="0"/>
                  <a:t> matrix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𝐲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157" y="204998"/>
                <a:ext cx="5459238" cy="3139321"/>
              </a:xfrm>
              <a:prstGeom prst="rect">
                <a:avLst/>
              </a:prstGeom>
              <a:blipFill rotWithShape="0">
                <a:blip r:embed="rId7"/>
                <a:stretch>
                  <a:fillRect l="-1006" t="-1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5253" y="629040"/>
            <a:ext cx="1665548" cy="70440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820562" y="2598345"/>
            <a:ext cx="679010" cy="642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182659" y="2593240"/>
            <a:ext cx="731066" cy="6625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448800" y="1753133"/>
            <a:ext cx="0" cy="115672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68086" y="1753133"/>
            <a:ext cx="0" cy="115672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13641" y="3214909"/>
                <a:ext cx="2250552" cy="400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𝟏𝟏</m:t>
                              </m:r>
                            </m:sub>
                          </m:sSub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𝟐𝟐</m:t>
                              </m:r>
                            </m:sub>
                          </m:sSub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41" y="3214909"/>
                <a:ext cx="2250552" cy="4004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775872" y="3235403"/>
                <a:ext cx="2475101" cy="434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𝟐𝟐</m:t>
                              </m:r>
                            </m:sub>
                          </m:sSub>
                        </m:e>
                        <m:sup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𝑹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𝟐𝟏</m:t>
                          </m:r>
                        </m:sub>
                      </m:sSub>
                      <m:sSup>
                        <m:sSupPr>
                          <m:ctrl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𝟏𝟏</m:t>
                              </m:r>
                            </m:sub>
                          </m:sSub>
                        </m:e>
                        <m:sup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𝑹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872" y="3235403"/>
                <a:ext cx="2475101" cy="4347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0783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32892" y="414048"/>
                <a:ext cx="2836234" cy="13390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variable sets </a:t>
                </a:r>
              </a:p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associated with 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𝐱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92" y="414048"/>
                <a:ext cx="2836234" cy="1339085"/>
              </a:xfrm>
              <a:prstGeom prst="rect">
                <a:avLst/>
              </a:prstGeom>
              <a:blipFill rotWithShape="0">
                <a:blip r:embed="rId2"/>
                <a:stretch>
                  <a:fillRect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07383" y="262121"/>
            <a:ext cx="3087252" cy="1593839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013370" y="415203"/>
                <a:ext cx="2775859" cy="13390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variable sets </a:t>
                </a:r>
              </a:p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associated with B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sz="24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370" y="415203"/>
                <a:ext cx="2775859" cy="1339085"/>
              </a:xfrm>
              <a:prstGeom prst="rect">
                <a:avLst/>
              </a:prstGeom>
              <a:blipFill rotWithShape="0">
                <a:blip r:embed="rId3"/>
                <a:stretch>
                  <a:fillRect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8955055" y="262121"/>
            <a:ext cx="3091543" cy="1593839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20144" y="134192"/>
            <a:ext cx="5552251" cy="25999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10961" y="2804953"/>
            <a:ext cx="11822551" cy="2940821"/>
            <a:chOff x="232891" y="3026619"/>
            <a:chExt cx="11822551" cy="2940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32891" y="3157247"/>
                  <a:ext cx="3362715" cy="2810193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Extract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endPara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dirty="0" err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err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err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dirty="0" err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b="1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𝐱</m:t>
                      </m:r>
                    </m:oMath>
                  </a14:m>
                  <a:endParaRPr 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a14:m>
                  <a:endPara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a14:m>
                  <a:r>
                    <a:rPr lang="en-US" sz="24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</m:oMath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endPara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891" y="3157247"/>
                  <a:ext cx="3362715" cy="28101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78" t="-1290"/>
                  </a:stretch>
                </a:blipFill>
                <a:ln w="25400"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/>
            <p:cNvGrpSpPr/>
            <p:nvPr/>
          </p:nvGrpSpPr>
          <p:grpSpPr>
            <a:xfrm>
              <a:off x="3782369" y="3026619"/>
              <a:ext cx="8273073" cy="2810193"/>
              <a:chOff x="3782369" y="3026619"/>
              <a:chExt cx="8273073" cy="28101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/>
                  <p:cNvSpPr/>
                  <p:nvPr/>
                </p:nvSpPr>
                <p:spPr>
                  <a:xfrm>
                    <a:off x="8552852" y="3026619"/>
                    <a:ext cx="3502590" cy="2810193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accent1">
                        <a:shade val="50000"/>
                      </a:schemeClr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4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Extract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oMath>
                    </a14:m>
                    <a:endParaRPr lang="en-US" sz="2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endParaRPr lang="en-US" sz="2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b="0" i="1" dirty="0" err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dirty="0" err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dirty="0" err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𝐲</m:t>
                        </m:r>
                      </m:oMath>
                    </a14:m>
                    <a:endParaRPr lang="en-US" sz="2400" b="1" dirty="0" smtClean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oMath>
                    </a14:m>
                    <a:endParaRPr lang="en-US" sz="24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endParaRPr lang="en-US" sz="24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oMath>
                    </a14:m>
                    <a:r>
                      <a:rPr lang="en-US" sz="24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,   </a:t>
                    </a:r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oMath>
                    </a14:m>
                    <a:endPara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lang="en-US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Rectangle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2852" y="3026619"/>
                    <a:ext cx="3502590" cy="281019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900" t="-1290"/>
                    </a:stretch>
                  </a:blipFill>
                  <a:ln w="25400">
                    <a:solidFill>
                      <a:schemeClr val="accent1">
                        <a:shade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782369" y="4599902"/>
                    <a:ext cx="4764623" cy="830997"/>
                  </a:xfrm>
                  <a:prstGeom prst="rect">
                    <a:avLst/>
                  </a:prstGeom>
                  <a:noFill/>
                  <a:ln w="28575">
                    <a:solidFill>
                      <a:srgbClr val="C0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≥…≥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</m:oMath>
                      </m:oMathPara>
                    </a14:m>
                    <a:endParaRPr lang="en-US" sz="24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endParaRP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 sz="2400" b="0" i="0" dirty="0" smtClean="0">
                        <a:latin typeface="+mj-lt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a:t>  </a:t>
                    </a:r>
                    <a:r>
                      <a:rPr lang="en-US" sz="2400" b="0" i="0" dirty="0" smtClean="0"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a:t>are the canonical correlation</a:t>
                    </a:r>
                    <a:endPara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2369" y="4599902"/>
                    <a:ext cx="4764623" cy="83099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1972"/>
                    </a:stretch>
                  </a:blipFill>
                  <a:ln w="28575">
                    <a:solidFill>
                      <a:srgbClr val="C0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413157" y="204998"/>
                <a:ext cx="5459238" cy="31393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× 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 smtClean="0"/>
                  <a:t>correlation matrix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cor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q1 × q1 sample </a:t>
                </a:r>
                <a:r>
                  <a:rPr lang="en-US" dirty="0" err="1" smtClean="0"/>
                  <a:t>cor</a:t>
                </a:r>
                <a:r>
                  <a:rPr lang="en-US" dirty="0" smtClean="0"/>
                  <a:t> </a:t>
                </a:r>
                <a:r>
                  <a:rPr lang="en-US" dirty="0"/>
                  <a:t>matrix of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cor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cor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q1 × q2 </a:t>
                </a:r>
                <a:r>
                  <a:rPr lang="en-US" dirty="0" err="1" smtClean="0"/>
                  <a:t>cor</a:t>
                </a:r>
                <a:r>
                  <a:rPr lang="en-US" dirty="0" smtClean="0"/>
                  <a:t> matrix between </a:t>
                </a:r>
                <a:r>
                  <a:rPr lang="en-US" dirty="0"/>
                  <a:t>the x’s and the y’s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cor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:r>
                  <a:rPr lang="en-US" dirty="0" smtClean="0"/>
                  <a:t>q2 </a:t>
                </a:r>
                <a:r>
                  <a:rPr lang="en-US" dirty="0"/>
                  <a:t>× </a:t>
                </a:r>
                <a:r>
                  <a:rPr lang="en-US" dirty="0" smtClean="0"/>
                  <a:t>q2 </a:t>
                </a:r>
                <a:r>
                  <a:rPr lang="en-US" dirty="0"/>
                  <a:t>sample </a:t>
                </a:r>
                <a:r>
                  <a:rPr lang="en-US" dirty="0" err="1"/>
                  <a:t>cor</a:t>
                </a:r>
                <a:r>
                  <a:rPr lang="en-US" dirty="0"/>
                  <a:t> matrix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𝐲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157" y="204998"/>
                <a:ext cx="5459238" cy="3139321"/>
              </a:xfrm>
              <a:prstGeom prst="rect">
                <a:avLst/>
              </a:prstGeom>
              <a:blipFill rotWithShape="0">
                <a:blip r:embed="rId7"/>
                <a:stretch>
                  <a:fillRect l="-1006" t="-1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5253" y="629040"/>
            <a:ext cx="1665548" cy="7044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68823" y="3244334"/>
            <a:ext cx="1854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canonical variates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119253" y="3253046"/>
                <a:ext cx="2250552" cy="400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 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𝟏𝟏</m:t>
                              </m:r>
                            </m:sub>
                          </m:sSub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𝟐𝟐</m:t>
                              </m:r>
                            </m:sub>
                          </m:sSub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253" y="3253046"/>
                <a:ext cx="2250552" cy="4004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899480" y="3114324"/>
                <a:ext cx="2475101" cy="434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𝟐𝟐</m:t>
                              </m:r>
                            </m:sub>
                          </m:sSub>
                        </m:e>
                        <m:sup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𝑹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𝟐𝟏</m:t>
                          </m:r>
                        </m:sub>
                      </m:sSub>
                      <m:sSup>
                        <m:sSupPr>
                          <m:ctrl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𝟏𝟏</m:t>
                              </m:r>
                            </m:sub>
                          </m:sSub>
                        </m:e>
                        <m:sup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𝑹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480" y="3114324"/>
                <a:ext cx="2475101" cy="4347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493230" y="3623673"/>
                <a:ext cx="11608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230" y="3623673"/>
                <a:ext cx="1160894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48694" y="2602111"/>
            <a:ext cx="810838" cy="7742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4046" y="2472546"/>
            <a:ext cx="865707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901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89470" y="302569"/>
                <a:ext cx="12002529" cy="57585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Coefficients of the Linear Combinations </a:t>
                </a: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1, . . . , s) that contain the coefficients of 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pairs of linear combinations can be derived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 . . . 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are the eigenvectors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</a:t>
                </a:r>
              </a:p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= </m:t>
                    </m:r>
                    <m:sSubSup>
                      <m:sSubSup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  <m:sup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sSubSup>
                      <m:sSubSup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𝟐𝟐</m:t>
                        </m:r>
                      </m:sub>
                      <m:sup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sSub>
                      <m:sSub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𝟐𝟏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 . . . , </m:t>
                    </m:r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err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dirty="0" err="1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 eigenvectors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</a:t>
                </a:r>
              </a:p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n-US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𝑹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𝟐𝟐</m:t>
                            </m:r>
                          </m:sub>
                        </m:sSub>
                      </m:e>
                      <m:sup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𝟏</m:t>
                        </m:r>
                      </m:sup>
                    </m:sSup>
                    <m:sSub>
                      <m:sSubPr>
                        <m:ctrlP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𝑹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𝟐𝟏</m:t>
                        </m:r>
                      </m:sub>
                    </m:sSub>
                    <m:sSup>
                      <m:sSupPr>
                        <m:ctrlP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𝑹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𝟏𝟏</m:t>
                            </m:r>
                          </m:sub>
                        </m:sSub>
                      </m:e>
                      <m:sup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𝟏</m:t>
                        </m:r>
                      </m:sup>
                    </m:sSup>
                    <m:sSub>
                      <m:sSubPr>
                        <m:ctrlP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𝑹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𝟏𝟐</m:t>
                        </m:r>
                      </m:sub>
                    </m:sSub>
                  </m:oMath>
                </a14:m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canonical correlations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, . . . , 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 square roots of the (nonzero) eigenvalues of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70" y="302569"/>
                <a:ext cx="12002529" cy="5758564"/>
              </a:xfrm>
              <a:prstGeom prst="rect">
                <a:avLst/>
              </a:prstGeom>
              <a:blipFill rotWithShape="0">
                <a:blip r:embed="rId2"/>
                <a:stretch>
                  <a:fillRect l="-1016" t="-1165" r="-559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9061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2962" y="88519"/>
                <a:ext cx="12029038" cy="65089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Interpreting the Canonical Variables and Correlations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The canonical correlations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. . . ,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 the associations between the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within-set correlations have been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removed (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24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Canonical variables are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typically somewhat artificial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being combinations of possibly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disparate variables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 they do not typically have meaningful units of measurement. </a:t>
                </a: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1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  <m:sup>
                        <m:r>
                          <a:rPr lang="en-US" sz="2400" b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  <m:r>
                      <a:rPr lang="en-US" sz="2400" b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1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  <m:sup>
                        <m:r>
                          <a:rPr lang="en-US" sz="2400" b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  <m:r>
                      <a:rPr lang="en-US" sz="2400" b="1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𝐲</m:t>
                    </m:r>
                  </m:oMath>
                </a14:m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It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common to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standardize all the variables before performing the CCA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may interpret the coefficients of the canonical variables similarly to how we interpret the coefficients of principal components. </a:t>
                </a: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Understanding which variables “load heavily” on the various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vi’s can help us describe the associations between the sets of variables.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2" y="88519"/>
                <a:ext cx="12029038" cy="6508961"/>
              </a:xfrm>
              <a:prstGeom prst="rect">
                <a:avLst/>
              </a:prstGeom>
              <a:blipFill rotWithShape="0">
                <a:blip r:embed="rId2"/>
                <a:stretch>
                  <a:fillRect l="-811" t="-750" r="-507" b="-1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3246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7237" y="713438"/>
                <a:ext cx="11625943" cy="47654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≤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and let the random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×1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𝑌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×1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have </a:t>
                </a:r>
                <a:r>
                  <a:rPr lang="en-US" sz="2000" dirty="0" err="1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Cov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×1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∑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, </a:t>
                </a:r>
                <a:r>
                  <a:rPr lang="en-US" sz="2000" dirty="0" err="1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Cov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𝑌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×1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∑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and </a:t>
                </a:r>
                <a:r>
                  <a:rPr lang="en-US" sz="2000" dirty="0" err="1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Cov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×1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𝑌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×1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∑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∑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has full rank. For coefficient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×1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𝑞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×1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, form the linear combinations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𝑢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𝑇</m:t>
                        </m:r>
                      </m:sup>
                    </m:sSup>
                    <m:r>
                      <a:rPr lang="en-US" sz="20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𝐱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𝑇</m:t>
                        </m:r>
                      </m:sup>
                    </m:sSup>
                    <m:r>
                      <a:rPr lang="en-US" sz="20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𝐲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.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Then </a:t>
                </a:r>
                <a:endParaRPr lang="en-US" sz="2000" dirty="0">
                  <a:solidFill>
                    <a:prstClr val="black"/>
                  </a:solidFill>
                  <a:ea typeface="SimSun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𝑎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, 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𝐶𝑜𝑟𝑟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)</m:t>
                          </m:r>
                        </m:e>
                      </m:func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 =</m:t>
                      </m:r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𝜌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ea typeface="SimSun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attained by the linear combinations (first canonical </a:t>
                </a:r>
                <a:r>
                  <a:rPr lang="en-US" sz="2000" dirty="0" err="1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variate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pair)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s-AR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11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 </m:t>
                    </m:r>
                    <m:r>
                      <a:rPr lang="en-US" sz="20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𝐱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𝒚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The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kth pair of canonical </a:t>
                </a:r>
                <a:r>
                  <a:rPr lang="en-US" sz="2000" dirty="0" err="1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variates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=2, 3, …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SupPr>
                      <m:e>
                        <m:r>
                          <a:rPr lang="es-AR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𝑠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11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 </m:t>
                    </m:r>
                    <m:r>
                      <a:rPr lang="en-US" sz="20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𝐱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𝑠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𝒚</m:t>
                    </m:r>
                    <m:r>
                      <a:rPr 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 </m:t>
                    </m:r>
                  </m:oMath>
                </a14:m>
                <a:endParaRPr lang="en-US" sz="2000" b="1" i="1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Times New Roman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𝑎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, </m:t>
                              </m:r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𝐶𝑜𝑟𝑟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)</m:t>
                          </m:r>
                        </m:e>
                      </m:func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/>
                          <a:ea typeface="Times New Roman"/>
                          <a:cs typeface="Times New Roman"/>
                        </a:rPr>
                        <m:t> =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𝑠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prstClr val="black"/>
                  </a:solidFill>
                  <a:ea typeface="SimSun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∗2</m:t>
                        </m:r>
                      </m:sup>
                    </m:sSubSup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≥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∗2</m:t>
                        </m:r>
                      </m:sup>
                    </m:sSubSup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…≥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𝑠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∗2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are the eigenvalues of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11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∑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11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∑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21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11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𝒆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𝟏</m:t>
                        </m:r>
                      </m:sub>
                    </m:sSub>
                    <m:r>
                      <a:rPr lang="en-US" sz="2000" b="1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, </m:t>
                    </m:r>
                    <m:sSub>
                      <m:sSub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𝒆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sub>
                    </m:sSub>
                    <m:r>
                      <a:rPr lang="en-US" sz="2000" b="1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,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…</m:t>
                    </m:r>
                    <m:r>
                      <a:rPr lang="en-US" sz="2000" b="1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, </m:t>
                    </m:r>
                    <m:sSub>
                      <m:sSub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𝒆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𝒔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are the associated eigenvectors.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 is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∑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21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11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𝒆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.</a:t>
                </a:r>
                <a:endParaRPr lang="en-US" sz="2000" dirty="0">
                  <a:solidFill>
                    <a:prstClr val="black"/>
                  </a:solidFill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37" y="713438"/>
                <a:ext cx="11625943" cy="4765407"/>
              </a:xfrm>
              <a:prstGeom prst="rect">
                <a:avLst/>
              </a:prstGeom>
              <a:blipFill rotWithShape="0">
                <a:blip r:embed="rId2"/>
                <a:stretch>
                  <a:fillRect l="-524" b="-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849837" y="166957"/>
            <a:ext cx="8560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/>
                <a:ea typeface="Times New Roman"/>
              </a:rPr>
              <a:t>Mathematics Behind Canonical </a:t>
            </a:r>
            <a:r>
              <a:rPr lang="en-US" sz="2400" dirty="0">
                <a:solidFill>
                  <a:srgbClr val="C00000"/>
                </a:solidFill>
                <a:latin typeface="Times New Roman"/>
                <a:ea typeface="Times New Roman"/>
              </a:rPr>
              <a:t>Variates and </a:t>
            </a:r>
            <a:r>
              <a:rPr lang="en-US" sz="2400" dirty="0" smtClean="0">
                <a:solidFill>
                  <a:srgbClr val="C00000"/>
                </a:solidFill>
                <a:latin typeface="Times New Roman"/>
                <a:ea typeface="Times New Roman"/>
              </a:rPr>
              <a:t>Canonical </a:t>
            </a:r>
            <a:r>
              <a:rPr lang="en-US" sz="2400" dirty="0">
                <a:solidFill>
                  <a:srgbClr val="C00000"/>
                </a:solidFill>
                <a:latin typeface="Times New Roman"/>
                <a:ea typeface="Times New Roman"/>
              </a:rPr>
              <a:t>Correlations 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9827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1924" y="616011"/>
                <a:ext cx="11940076" cy="52638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≤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and let the random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×1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𝑌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×1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have </a:t>
                </a:r>
                <a:r>
                  <a:rPr lang="en-US" sz="2000" dirty="0" err="1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Cov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×1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∑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, </a:t>
                </a:r>
                <a:r>
                  <a:rPr lang="en-US" sz="2000" dirty="0" err="1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Cov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𝑌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×1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∑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and </a:t>
                </a:r>
                <a:r>
                  <a:rPr lang="en-US" sz="2000" dirty="0" err="1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Cov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×1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𝑌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×1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∑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∑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has full rank. For coefficient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×1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𝑞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×1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, form the linear combinations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𝑢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𝑇</m:t>
                        </m:r>
                      </m:sup>
                    </m:sSup>
                    <m:r>
                      <a:rPr lang="en-US" sz="20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𝐱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𝑣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𝑇</m:t>
                        </m:r>
                      </m:sup>
                    </m:sSup>
                    <m:r>
                      <a:rPr lang="en-US" sz="20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𝐲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.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𝑎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,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𝐶𝑜𝑟𝑟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)</m:t>
                        </m:r>
                      </m:e>
                    </m:func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 =</m:t>
                    </m:r>
                    <m:sSubSup>
                      <m:sSubSupPr>
                        <m:ctrlPr>
                          <a:rPr lang="en-US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∗</m:t>
                        </m:r>
                      </m:sup>
                    </m:sSubSup>
                  </m:oMath>
                </a14:m>
                <a:endParaRPr lang="en-US" sz="2000" dirty="0">
                  <a:solidFill>
                    <a:prstClr val="black"/>
                  </a:solidFill>
                  <a:ea typeface="SimSun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attained by the linear combinations (first canonical </a:t>
                </a:r>
                <a:r>
                  <a:rPr lang="en-US" sz="2000" dirty="0" err="1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variate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pair)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s-AR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’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11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 </m:t>
                    </m:r>
                    <m:r>
                      <a:rPr lang="en-US" sz="20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𝐱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𝒚</m:t>
                    </m:r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The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kth pair of canonical </a:t>
                </a:r>
                <a:r>
                  <a:rPr lang="en-US" sz="2000" dirty="0" err="1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variates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=2, 3, …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SupPr>
                      <m:e>
                        <m:r>
                          <a:rPr lang="es-AR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𝑠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11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 </m:t>
                    </m:r>
                    <m:r>
                      <a:rPr lang="en-US" sz="20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𝐱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 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𝑠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𝑠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𝒚</m:t>
                    </m:r>
                    <m:r>
                      <a:rPr 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</a:rPr>
                      <m:t> </m:t>
                    </m:r>
                    <m:func>
                      <m:func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𝑎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,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𝐶𝑜𝑟𝑟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𝑠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𝑠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)</m:t>
                        </m:r>
                      </m:e>
                    </m:func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 =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𝑠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∗</m:t>
                        </m:r>
                      </m:sup>
                    </m:sSubSup>
                  </m:oMath>
                </a14:m>
                <a:endParaRPr lang="en-US" sz="2000" dirty="0">
                  <a:solidFill>
                    <a:prstClr val="black"/>
                  </a:solidFill>
                  <a:ea typeface="SimSun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∗2</m:t>
                        </m:r>
                      </m:sup>
                    </m:sSubSup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≥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∗2</m:t>
                        </m:r>
                      </m:sup>
                    </m:sSubSup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…≥</m:t>
                    </m:r>
                    <m:sSubSup>
                      <m:sSub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𝑠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∗2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are the eigenvalues of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11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∑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∑</m:t>
                        </m:r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21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11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𝒆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𝟏</m:t>
                        </m:r>
                      </m:sub>
                    </m:sSub>
                    <m:r>
                      <a:rPr lang="en-US" sz="2000" b="1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, </m:t>
                    </m:r>
                    <m:sSub>
                      <m:sSub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𝒆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𝟐</m:t>
                        </m:r>
                      </m:sub>
                    </m:sSub>
                    <m:r>
                      <a:rPr lang="en-US" sz="2000" b="1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,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…</m:t>
                    </m:r>
                    <m:r>
                      <a:rPr lang="en-US" sz="2000" b="1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, </m:t>
                    </m:r>
                    <m:sSub>
                      <m:sSub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𝒆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𝒔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/>
                        <a:ea typeface="Times New Roman"/>
                        <a:cs typeface="Times New Roman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are the associated eigenvectors.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𝒇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  is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22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∑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21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∑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11</m:t>
                            </m:r>
                          </m:sub>
                        </m:sSub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2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𝒆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rPr>
                  <a:t>.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endParaRPr lang="en-US" sz="2000" dirty="0">
                  <a:solidFill>
                    <a:srgbClr val="000000"/>
                  </a:solidFill>
                  <a:latin typeface="Times New Roman"/>
                  <a:ea typeface="SimSun"/>
                  <a:cs typeface="Times New Roman"/>
                </a:endParaRP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2000" b="1" dirty="0" smtClean="0">
                    <a:solidFill>
                      <a:srgbClr val="000000"/>
                    </a:solidFill>
                    <a:latin typeface="Times New Roman"/>
                    <a:ea typeface="SimSun"/>
                    <a:cs typeface="Times New Roman"/>
                  </a:rPr>
                  <a:t>To ease the computational burden, many people prefer to get the canonical correlations from the eigenvalue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∑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𝟏𝟏</m:t>
                            </m:r>
                          </m:sub>
                        </m:sSub>
                      </m:e>
                      <m:sup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𝟏</m:t>
                        </m:r>
                      </m:sup>
                    </m:sSup>
                    <m:sSub>
                      <m:sSubPr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∑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∑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/>
                                <a:ea typeface="Times New Roman"/>
                                <a:cs typeface="Times New Roman"/>
                              </a:rPr>
                              <m:t>𝟐𝟐</m:t>
                            </m:r>
                          </m:sub>
                        </m:sSub>
                      </m:e>
                      <m:sup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𝟏</m:t>
                        </m:r>
                      </m:sup>
                    </m:sSup>
                    <m:sSub>
                      <m:sSubPr>
                        <m:ctrlPr>
                          <a:rPr lang="en-US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C00000"/>
                            </a:solidFill>
                            <a:latin typeface="Cambria Math"/>
                            <a:ea typeface="Times New Roman"/>
                            <a:cs typeface="Times New Roman"/>
                          </a:rPr>
                          <m:t>∑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</a:rPr>
                          <m:t>𝟐𝟏</m:t>
                        </m:r>
                      </m:sub>
                    </m:sSub>
                  </m:oMath>
                </a14:m>
                <a:r>
                  <a:rPr lang="en-US" sz="2000" b="1" dirty="0" smtClean="0">
                    <a:solidFill>
                      <a:prstClr val="black"/>
                    </a:solidFill>
                    <a:ea typeface="SimSun"/>
                    <a:cs typeface="Times New Roman"/>
                  </a:rPr>
                  <a:t>  (page 96)</a:t>
                </a:r>
                <a:endParaRPr lang="en-US" sz="2000" b="1" dirty="0">
                  <a:solidFill>
                    <a:prstClr val="black"/>
                  </a:solidFill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24" y="616011"/>
                <a:ext cx="11940076" cy="5263877"/>
              </a:xfrm>
              <a:prstGeom prst="rect">
                <a:avLst/>
              </a:prstGeom>
              <a:blipFill rotWithShape="0">
                <a:blip r:embed="rId2"/>
                <a:stretch>
                  <a:fillRect l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019482" y="154346"/>
            <a:ext cx="6008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/>
                <a:ea typeface="Times New Roman"/>
              </a:rPr>
              <a:t>Canonical Variates and </a:t>
            </a:r>
            <a:r>
              <a:rPr lang="en-US" sz="2400" dirty="0" smtClean="0">
                <a:solidFill>
                  <a:srgbClr val="C00000"/>
                </a:solidFill>
                <a:latin typeface="Times New Roman"/>
                <a:ea typeface="Times New Roman"/>
              </a:rPr>
              <a:t>Canonical </a:t>
            </a:r>
            <a:r>
              <a:rPr lang="en-US" sz="2400" dirty="0">
                <a:solidFill>
                  <a:srgbClr val="C00000"/>
                </a:solidFill>
                <a:latin typeface="Times New Roman"/>
                <a:ea typeface="Times New Roman"/>
              </a:rPr>
              <a:t>Correlations 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796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3292" y="317194"/>
                <a:ext cx="113792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c. Use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to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eigenvalues and eigenvectors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Why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eigenvectors are </a:t>
                </a:r>
                <a:r>
                  <a:rPr lang="en-US" sz="24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unified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R?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d.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properties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92" y="317194"/>
                <a:ext cx="1137920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803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2241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65" y="0"/>
            <a:ext cx="11928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3.10.1 Use PCA to analyze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headsize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Understand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254550"/>
              </p:ext>
            </p:extLst>
          </p:nvPr>
        </p:nvGraphicFramePr>
        <p:xfrm>
          <a:off x="8969828" y="0"/>
          <a:ext cx="3222172" cy="6413379"/>
        </p:xfrm>
        <a:graphic>
          <a:graphicData uri="http://schemas.openxmlformats.org/drawingml/2006/table">
            <a:tbl>
              <a:tblPr/>
              <a:tblGrid>
                <a:gridCol w="805543"/>
                <a:gridCol w="805543"/>
                <a:gridCol w="805543"/>
                <a:gridCol w="805543"/>
              </a:tblGrid>
              <a:tr h="4667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head1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breadth1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head2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breadth2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7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6648" y="1431895"/>
                <a:ext cx="4416364" cy="230832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 sets associated with the first son</a:t>
                </a:r>
              </a:p>
              <a:p>
                <a:pPr algn="ctr"/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first son’s head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first son’s breadth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8" y="1431895"/>
                <a:ext cx="4416364" cy="2308324"/>
              </a:xfrm>
              <a:prstGeom prst="rect">
                <a:avLst/>
              </a:prstGeom>
              <a:blipFill rotWithShape="0">
                <a:blip r:embed="rId2"/>
                <a:stretch>
                  <a:fillRect t="-1567" r="-275"/>
                </a:stretch>
              </a:blipFill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20838" y="1431895"/>
                <a:ext cx="4416364" cy="230832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 sets associated with the second son</a:t>
                </a:r>
              </a:p>
              <a:p>
                <a:pPr algn="ctr"/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second son’s head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second son’s breadth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838" y="1431895"/>
                <a:ext cx="4416364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37" t="-1567" r="-412"/>
                </a:stretch>
              </a:blipFill>
              <a:ln w="254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970313" y="4156451"/>
            <a:ext cx="5497287" cy="12003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Q: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hether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relationship between the head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measurements for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pairs of sons</a:t>
            </a:r>
          </a:p>
        </p:txBody>
      </p:sp>
    </p:spTree>
    <p:extLst>
      <p:ext uri="{BB962C8B-B14F-4D97-AF65-F5344CB8AC3E}">
        <p14:creationId xmlns:p14="http://schemas.microsoft.com/office/powerpoint/2010/main" val="12443822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65" y="0"/>
            <a:ext cx="11928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3.10.1 Use PCA to analyze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headsize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Understand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63504" y="964816"/>
            <a:ext cx="11822551" cy="2940821"/>
            <a:chOff x="232891" y="3026619"/>
            <a:chExt cx="11822551" cy="2940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32891" y="3157247"/>
                  <a:ext cx="3362715" cy="2810193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Extract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dirty="0" err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err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dirty="0" err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dirty="0" err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b="1" i="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𝐱</m:t>
                      </m:r>
                    </m:oMath>
                  </a14:m>
                  <a:endParaRPr lang="en-US" sz="2400" b="1" dirty="0" smtClean="0"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a14:m>
                  <a:endPara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a14:m>
                  <a:r>
                    <a:rPr lang="en-US" sz="24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</m:oMath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endPara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891" y="3157247"/>
                  <a:ext cx="3362715" cy="281019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162" t="-1290"/>
                  </a:stretch>
                </a:blipFill>
                <a:ln w="25400"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3691917" y="3026619"/>
              <a:ext cx="8363525" cy="2810193"/>
              <a:chOff x="3691917" y="3026619"/>
              <a:chExt cx="8363525" cy="28101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>
                  <a:xfrm>
                    <a:off x="8552852" y="3026619"/>
                    <a:ext cx="3502590" cy="2810193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accent1">
                        <a:shade val="50000"/>
                      </a:schemeClr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4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Extract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2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endParaRPr lang="en-US" sz="2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b="0" i="1" dirty="0" err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dirty="0" err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dirty="0" err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𝐲</m:t>
                        </m:r>
                      </m:oMath>
                    </a14:m>
                    <a:endParaRPr lang="en-US" sz="2400" b="1" dirty="0" smtClean="0">
                      <a:latin typeface="Cambria Math" panose="02040503050406030204" pitchFamily="18" charset="0"/>
                      <a:cs typeface="Times New Roman" panose="02020603050405020304" pitchFamily="18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oMath>
                    </a14:m>
                    <a:endParaRPr lang="en-US" sz="24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endParaRPr lang="en-US" sz="24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oMath>
                    </a14:m>
                    <a:r>
                      <a:rPr lang="en-US" sz="24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,   </a:t>
                    </a:r>
                    <a14:m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oMath>
                    </a14:m>
                    <a:endPara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endParaRPr lang="en-US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2852" y="3026619"/>
                    <a:ext cx="3502590" cy="2810193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2076" t="-1290"/>
                    </a:stretch>
                  </a:blipFill>
                  <a:ln w="25400">
                    <a:solidFill>
                      <a:schemeClr val="accent1">
                        <a:shade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3691917" y="3831550"/>
                    <a:ext cx="4764623" cy="830997"/>
                  </a:xfrm>
                  <a:prstGeom prst="rect">
                    <a:avLst/>
                  </a:prstGeom>
                  <a:noFill/>
                  <a:ln w="28575">
                    <a:solidFill>
                      <a:srgbClr val="C0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  <a:cs typeface="Times New Roman" panose="02020603050405020304" pitchFamily="18" charset="0"/>
                    </a:endParaRP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 sz="2400" b="0" i="0" dirty="0" smtClean="0">
                        <a:latin typeface="+mj-lt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a:t>  </a:t>
                    </a:r>
                    <a:r>
                      <a:rPr lang="en-US" sz="2400" b="0" i="0" dirty="0" smtClean="0"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a:t>are the canonical correlation</a:t>
                    </a:r>
                    <a:endPara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1917" y="3831550"/>
                    <a:ext cx="4764623" cy="83099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1972"/>
                    </a:stretch>
                  </a:blipFill>
                  <a:ln w="28575">
                    <a:solidFill>
                      <a:srgbClr val="C0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713041" y="2843072"/>
                <a:ext cx="2481512" cy="434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 </m:t>
                              </m:r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∑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𝟏𝟏</m:t>
                              </m:r>
                            </m:sub>
                          </m:sSub>
                        </m:e>
                        <m:sup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∑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𝟏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∑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𝟐𝟐</m:t>
                              </m:r>
                            </m:sub>
                          </m:sSub>
                        </m:e>
                        <m:sup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∑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041" y="2843072"/>
                <a:ext cx="2481512" cy="434799"/>
              </a:xfrm>
              <a:prstGeom prst="rect">
                <a:avLst/>
              </a:prstGeom>
              <a:blipFill rotWithShape="0"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764085" y="3354828"/>
                <a:ext cx="2481513" cy="434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 </m:t>
                              </m:r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∑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𝟐𝟐</m:t>
                              </m:r>
                            </m:sub>
                          </m:sSub>
                        </m:e>
                        <m:sup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∑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𝟐𝟏</m:t>
                          </m:r>
                        </m:sub>
                      </m:sSub>
                      <m:sSup>
                        <m:sSupPr>
                          <m:ctrl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/>
                                  <a:ea typeface="Times New Roman"/>
                                  <a:cs typeface="Times New Roman"/>
                                </a:rPr>
                                <m:t>∑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/>
                                  <a:cs typeface="Times New Roman"/>
                                </a:rPr>
                                <m:t>𝟏𝟏</m:t>
                              </m:r>
                            </m:sub>
                          </m:sSub>
                        </m:e>
                        <m:sup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−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/>
                              <a:ea typeface="Times New Roman"/>
                              <a:cs typeface="Times New Roman"/>
                            </a:rPr>
                            <m:t>∑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085" y="3354828"/>
                <a:ext cx="2481513" cy="434799"/>
              </a:xfrm>
              <a:prstGeom prst="rect">
                <a:avLst/>
              </a:prstGeom>
              <a:blipFill rotWithShape="0"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2746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3409" y="71376"/>
            <a:ext cx="8552506" cy="6370975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&gt;</a:t>
            </a:r>
            <a:r>
              <a:rPr lang="en-US" sz="2400" dirty="0" err="1"/>
              <a:t>headsize</a:t>
            </a:r>
            <a:r>
              <a:rPr lang="en-US" sz="2400" dirty="0"/>
              <a:t>&lt;-</a:t>
            </a:r>
            <a:r>
              <a:rPr lang="en-US" sz="2400" dirty="0" err="1"/>
              <a:t>as.matrix</a:t>
            </a:r>
            <a:r>
              <a:rPr lang="en-US" sz="2400" dirty="0"/>
              <a:t>(</a:t>
            </a:r>
            <a:r>
              <a:rPr lang="en-US" sz="2400" dirty="0" err="1"/>
              <a:t>headsize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&gt; </a:t>
            </a:r>
            <a:r>
              <a:rPr lang="en-US" sz="2400" dirty="0" err="1" smtClean="0"/>
              <a:t>headsize.std</a:t>
            </a:r>
            <a:r>
              <a:rPr lang="en-US" sz="2400" dirty="0"/>
              <a:t>&lt;-sweep(</a:t>
            </a:r>
            <a:r>
              <a:rPr lang="en-US" sz="2400" dirty="0" err="1"/>
              <a:t>headsize</a:t>
            </a:r>
            <a:r>
              <a:rPr lang="en-US" sz="2400" dirty="0"/>
              <a:t>, 2, apply(</a:t>
            </a:r>
            <a:r>
              <a:rPr lang="en-US" sz="2400" dirty="0" err="1"/>
              <a:t>headsize</a:t>
            </a:r>
            <a:r>
              <a:rPr lang="en-US" sz="2400" dirty="0"/>
              <a:t>, 2, </a:t>
            </a:r>
            <a:r>
              <a:rPr lang="en-US" sz="2400" dirty="0" err="1"/>
              <a:t>sd</a:t>
            </a:r>
            <a:r>
              <a:rPr lang="en-US" sz="2400" dirty="0"/>
              <a:t>), FUN="/")</a:t>
            </a:r>
          </a:p>
          <a:p>
            <a:r>
              <a:rPr lang="en-US" sz="2400" dirty="0"/>
              <a:t>&gt; R&lt;-</a:t>
            </a:r>
            <a:r>
              <a:rPr lang="en-US" sz="2400" dirty="0" err="1"/>
              <a:t>cor</a:t>
            </a:r>
            <a:r>
              <a:rPr lang="en-US" sz="2400" dirty="0"/>
              <a:t>(</a:t>
            </a:r>
            <a:r>
              <a:rPr lang="en-US" sz="2400" dirty="0" err="1"/>
              <a:t>headsize.std</a:t>
            </a:r>
            <a:r>
              <a:rPr lang="en-US" sz="2400" dirty="0"/>
              <a:t>)</a:t>
            </a:r>
          </a:p>
          <a:p>
            <a:r>
              <a:rPr lang="en-US" sz="2400" dirty="0"/>
              <a:t>&gt; r11&lt;-R[1:2,1:2];</a:t>
            </a:r>
          </a:p>
          <a:p>
            <a:r>
              <a:rPr lang="en-US" sz="2400" dirty="0"/>
              <a:t>&gt; r12&lt;-R[1:2,-(1:2)]</a:t>
            </a:r>
          </a:p>
          <a:p>
            <a:r>
              <a:rPr lang="en-US" sz="2400" dirty="0"/>
              <a:t>&gt; r21&lt;-R[-(1:2),1:2]</a:t>
            </a:r>
          </a:p>
          <a:p>
            <a:r>
              <a:rPr lang="en-US" sz="2400" dirty="0"/>
              <a:t>&gt; r22&lt;-R[-(1:2),-(1:2)]</a:t>
            </a:r>
          </a:p>
          <a:p>
            <a:endParaRPr lang="en-US" sz="2400" dirty="0"/>
          </a:p>
          <a:p>
            <a:r>
              <a:rPr lang="en-US" sz="2400" dirty="0"/>
              <a:t>&gt; (E1&lt;-solve(r11)%*%r12%*%solve(r22)%*%r21)</a:t>
            </a:r>
          </a:p>
          <a:p>
            <a:r>
              <a:rPr lang="en-US" sz="2400" dirty="0"/>
              <a:t>             head1  breadth1</a:t>
            </a:r>
          </a:p>
          <a:p>
            <a:r>
              <a:rPr lang="en-US" sz="2400" dirty="0"/>
              <a:t>head1    0.3225003 0.3168319</a:t>
            </a:r>
          </a:p>
          <a:p>
            <a:r>
              <a:rPr lang="en-US" sz="2400" dirty="0"/>
              <a:t>breadth1 0.3018705 </a:t>
            </a:r>
            <a:r>
              <a:rPr lang="en-US" sz="2400" dirty="0" smtClean="0"/>
              <a:t>0.3021324</a:t>
            </a:r>
          </a:p>
          <a:p>
            <a:endParaRPr lang="en-US" sz="2400" dirty="0"/>
          </a:p>
          <a:p>
            <a:r>
              <a:rPr lang="en-US" sz="2400" dirty="0"/>
              <a:t>&gt; (E2&lt;-solve(r22)%*%r21%*%solve(r_11)%*%r12)</a:t>
            </a:r>
          </a:p>
          <a:p>
            <a:r>
              <a:rPr lang="en-US" sz="2400" dirty="0"/>
              <a:t>             head2  breadth2</a:t>
            </a:r>
          </a:p>
          <a:p>
            <a:r>
              <a:rPr lang="en-US" sz="2400" dirty="0"/>
              <a:t>head2    0.3013980 0.3002082</a:t>
            </a:r>
          </a:p>
          <a:p>
            <a:r>
              <a:rPr lang="en-US" sz="2400" dirty="0"/>
              <a:t>breadth2 0.3185347 </a:t>
            </a:r>
            <a:r>
              <a:rPr lang="en-US" sz="2400" dirty="0" smtClean="0"/>
              <a:t>0.3232347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821956" y="440709"/>
            <a:ext cx="3370044" cy="5632311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&gt; (e1&lt;-</a:t>
            </a:r>
            <a:r>
              <a:rPr lang="en-US" sz="2000" dirty="0" err="1">
                <a:solidFill>
                  <a:prstClr val="black"/>
                </a:solidFill>
              </a:rPr>
              <a:t>eigen</a:t>
            </a:r>
            <a:r>
              <a:rPr lang="en-US" sz="2000" dirty="0">
                <a:solidFill>
                  <a:prstClr val="black"/>
                </a:solidFill>
              </a:rPr>
              <a:t>(E1))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$values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[1] 0.621744734 0.002887956</a:t>
            </a:r>
          </a:p>
          <a:p>
            <a:pPr lvl="0"/>
            <a:endParaRPr lang="en-US" sz="2000" dirty="0">
              <a:solidFill>
                <a:prstClr val="black"/>
              </a:solidFill>
            </a:endParaRP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$vectors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          [,1]       [,2]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[1,] 0.7269968 -0.7040109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[2,] 0.6866408  0.7101892</a:t>
            </a:r>
          </a:p>
          <a:p>
            <a:pPr lvl="0"/>
            <a:endParaRPr lang="en-US" sz="2000" dirty="0">
              <a:solidFill>
                <a:prstClr val="black"/>
              </a:solidFill>
            </a:endParaRP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&gt; 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&gt; (e2&lt;-</a:t>
            </a:r>
            <a:r>
              <a:rPr lang="en-US" sz="2000" dirty="0" err="1">
                <a:solidFill>
                  <a:prstClr val="black"/>
                </a:solidFill>
              </a:rPr>
              <a:t>eigen</a:t>
            </a:r>
            <a:r>
              <a:rPr lang="en-US" sz="2000" dirty="0">
                <a:solidFill>
                  <a:prstClr val="black"/>
                </a:solidFill>
              </a:rPr>
              <a:t>(E2))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$values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[1] 0.621744734 0.002887956</a:t>
            </a:r>
          </a:p>
          <a:p>
            <a:pPr lvl="0"/>
            <a:endParaRPr lang="en-US" sz="2000" dirty="0">
              <a:solidFill>
                <a:prstClr val="black"/>
              </a:solidFill>
            </a:endParaRP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$vectors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           [,1]       [,2]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[1,] -0.6837994 -0.7091095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[2,] -0.7296700  0.7050984</a:t>
            </a:r>
          </a:p>
        </p:txBody>
      </p:sp>
    </p:spTree>
    <p:extLst>
      <p:ext uri="{BB962C8B-B14F-4D97-AF65-F5344CB8AC3E}">
        <p14:creationId xmlns:p14="http://schemas.microsoft.com/office/powerpoint/2010/main" val="22444792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243779"/>
              </p:ext>
            </p:extLst>
          </p:nvPr>
        </p:nvGraphicFramePr>
        <p:xfrm>
          <a:off x="448354" y="190206"/>
          <a:ext cx="11297331" cy="7056120"/>
        </p:xfrm>
        <a:graphic>
          <a:graphicData uri="http://schemas.openxmlformats.org/drawingml/2006/table">
            <a:tbl>
              <a:tblPr/>
              <a:tblGrid>
                <a:gridCol w="11297331"/>
              </a:tblGrid>
              <a:tr h="4758832">
                <a:tc>
                  <a:txBody>
                    <a:bodyPr/>
                    <a:lstStyle/>
                    <a:p>
                      <a:pPr marL="457200" indent="-457200" algn="l" fontAlgn="t">
                        <a:buFont typeface="Wingdings" panose="05000000000000000000" pitchFamily="2" charset="2"/>
                        <a:buChar char="Ø"/>
                      </a:pPr>
                      <a:r>
                        <a:rPr lang="en-US" sz="2800" dirty="0" err="1" smtClean="0">
                          <a:solidFill>
                            <a:srgbClr val="0000FF"/>
                          </a:solidFill>
                          <a:effectLst/>
                          <a:latin typeface="Lucida Console" panose="020B0609040504020204" pitchFamily="49" charset="0"/>
                        </a:rPr>
                        <a:t>my.array</a:t>
                      </a:r>
                      <a:r>
                        <a:rPr lang="en-US" sz="2800" dirty="0" smtClean="0">
                          <a:solidFill>
                            <a:srgbClr val="0000FF"/>
                          </a:solidFill>
                          <a:effectLst/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effectLst/>
                          <a:latin typeface="Lucida Console" panose="020B0609040504020204" pitchFamily="49" charset="0"/>
                        </a:rPr>
                        <a:t>&lt;- array(1:12, dim=c(3,4</a:t>
                      </a:r>
                      <a:r>
                        <a:rPr lang="en-US" sz="2800" dirty="0" smtClean="0">
                          <a:solidFill>
                            <a:srgbClr val="0000FF"/>
                          </a:solidFill>
                          <a:effectLst/>
                          <a:latin typeface="Lucida Console" panose="020B0609040504020204" pitchFamily="49" charset="0"/>
                        </a:rPr>
                        <a:t>))</a:t>
                      </a:r>
                    </a:p>
                    <a:p>
                      <a:pPr marL="457200" indent="-457200" algn="l" fontAlgn="t">
                        <a:buFont typeface="Wingdings" panose="05000000000000000000" pitchFamily="2" charset="2"/>
                        <a:buChar char="Ø"/>
                      </a:pPr>
                      <a:r>
                        <a:rPr lang="en-US" sz="2800" dirty="0" err="1" smtClean="0">
                          <a:solidFill>
                            <a:srgbClr val="0000FF"/>
                          </a:solidFill>
                          <a:effectLst/>
                          <a:latin typeface="Lucida Console" panose="020B0609040504020204" pitchFamily="49" charset="0"/>
                        </a:rPr>
                        <a:t>my.array</a:t>
                      </a:r>
                      <a:endParaRPr lang="en-US" sz="2800" dirty="0" smtClean="0">
                        <a:solidFill>
                          <a:srgbClr val="0000FF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  <a:p>
                      <a:pPr marL="457200" indent="-457200" algn="l" fontAlgn="t">
                        <a:buFont typeface="Wingdings" panose="05000000000000000000" pitchFamily="2" charset="2"/>
                        <a:buChar char="Ø"/>
                      </a:pPr>
                      <a:r>
                        <a:rPr lang="en-US" sz="2800" dirty="0" smtClean="0">
                          <a:solidFill>
                            <a:srgbClr val="0000FF"/>
                          </a:solidFill>
                          <a:effectLst/>
                          <a:latin typeface="Lucida Console" panose="020B0609040504020204" pitchFamily="49" charset="0"/>
                        </a:rPr>
                        <a:t> </a:t>
                      </a:r>
                      <a:r>
                        <a:rPr lang="en-US" sz="2800" dirty="0">
                          <a:effectLst/>
                          <a:latin typeface="Lucida Console" panose="020B0609040504020204" pitchFamily="49" charset="0"/>
                        </a:rPr>
                        <a:t>[,1] [,2] [,3] [,4</a:t>
                      </a:r>
                      <a:r>
                        <a:rPr lang="en-US" sz="2800" dirty="0" smtClean="0">
                          <a:effectLst/>
                          <a:latin typeface="Lucida Console" panose="020B0609040504020204" pitchFamily="49" charset="0"/>
                        </a:rPr>
                        <a:t>]</a:t>
                      </a:r>
                    </a:p>
                    <a:p>
                      <a:pPr marL="457200" indent="-457200" algn="l" fontAlgn="t">
                        <a:buFont typeface="Wingdings" panose="05000000000000000000" pitchFamily="2" charset="2"/>
                        <a:buChar char="Ø"/>
                      </a:pPr>
                      <a:r>
                        <a:rPr lang="en-US" sz="2800" dirty="0" smtClean="0">
                          <a:effectLst/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2800" dirty="0">
                          <a:effectLst/>
                          <a:latin typeface="Lucida Console" panose="020B0609040504020204" pitchFamily="49" charset="0"/>
                        </a:rPr>
                        <a:t>1,] 1 4 7 10 </a:t>
                      </a:r>
                      <a:endParaRPr lang="en-US" sz="2800" dirty="0" smtClean="0">
                        <a:effectLst/>
                        <a:latin typeface="Lucida Console" panose="020B0609040504020204" pitchFamily="49" charset="0"/>
                      </a:endParaRPr>
                    </a:p>
                    <a:p>
                      <a:pPr marL="457200" indent="-457200" algn="l" fontAlgn="t">
                        <a:buFont typeface="Wingdings" panose="05000000000000000000" pitchFamily="2" charset="2"/>
                        <a:buChar char="Ø"/>
                      </a:pPr>
                      <a:r>
                        <a:rPr lang="en-US" sz="2800" dirty="0" smtClean="0">
                          <a:effectLst/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2800" dirty="0">
                          <a:effectLst/>
                          <a:latin typeface="Lucida Console" panose="020B0609040504020204" pitchFamily="49" charset="0"/>
                        </a:rPr>
                        <a:t>2,] 2 5 8 11 </a:t>
                      </a:r>
                      <a:endParaRPr lang="en-US" sz="2800" dirty="0" smtClean="0">
                        <a:effectLst/>
                        <a:latin typeface="Lucida Console" panose="020B0609040504020204" pitchFamily="49" charset="0"/>
                      </a:endParaRPr>
                    </a:p>
                    <a:p>
                      <a:pPr marL="457200" indent="-457200" algn="l" fontAlgn="t">
                        <a:buFont typeface="Wingdings" panose="05000000000000000000" pitchFamily="2" charset="2"/>
                        <a:buChar char="Ø"/>
                      </a:pPr>
                      <a:r>
                        <a:rPr lang="en-US" sz="2800" dirty="0" smtClean="0">
                          <a:effectLst/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2800" dirty="0">
                          <a:effectLst/>
                          <a:latin typeface="Lucida Console" panose="020B0609040504020204" pitchFamily="49" charset="0"/>
                        </a:rPr>
                        <a:t>3,] 3 6 9 </a:t>
                      </a:r>
                      <a:r>
                        <a:rPr lang="en-US" sz="2800" dirty="0" smtClean="0">
                          <a:effectLst/>
                          <a:latin typeface="Lucida Console" panose="020B0609040504020204" pitchFamily="49" charset="0"/>
                        </a:rPr>
                        <a:t>12</a:t>
                      </a:r>
                    </a:p>
                    <a:p>
                      <a:pPr marL="457200" indent="-457200" algn="l" fontAlgn="t">
                        <a:buFont typeface="Wingdings" panose="05000000000000000000" pitchFamily="2" charset="2"/>
                        <a:buChar char="Ø"/>
                      </a:pPr>
                      <a:endParaRPr lang="en-US" sz="2800" dirty="0" smtClean="0">
                        <a:effectLst/>
                        <a:latin typeface="Lucida Console" panose="020B0609040504020204" pitchFamily="49" charset="0"/>
                      </a:endParaRPr>
                    </a:p>
                    <a:p>
                      <a:pPr marL="457200" indent="-457200" algn="l" fontAlgn="t">
                        <a:buFont typeface="Wingdings" panose="05000000000000000000" pitchFamily="2" charset="2"/>
                        <a:buChar char="Ø"/>
                      </a:pPr>
                      <a:r>
                        <a:rPr lang="en-US" sz="2800" dirty="0" smtClean="0">
                          <a:solidFill>
                            <a:srgbClr val="0000FF"/>
                          </a:solidFill>
                          <a:effectLst/>
                          <a:latin typeface="Lucida Console" panose="020B0609040504020204" pitchFamily="49" charset="0"/>
                        </a:rPr>
                        <a:t>x</a:t>
                      </a:r>
                      <a:r>
                        <a:rPr lang="en-US" sz="2800" dirty="0">
                          <a:solidFill>
                            <a:srgbClr val="0000FF"/>
                          </a:solidFill>
                          <a:effectLst/>
                          <a:latin typeface="Lucida Console" panose="020B0609040504020204" pitchFamily="49" charset="0"/>
                        </a:rPr>
                        <a:t>&lt;-sweep(my.array,2,c(3,4,5,6</a:t>
                      </a:r>
                      <a:r>
                        <a:rPr lang="en-US" sz="2800" dirty="0" smtClean="0">
                          <a:solidFill>
                            <a:srgbClr val="0000FF"/>
                          </a:solidFill>
                          <a:effectLst/>
                          <a:latin typeface="Lucida Console" panose="020B0609040504020204" pitchFamily="49" charset="0"/>
                        </a:rPr>
                        <a:t>),'-')</a:t>
                      </a:r>
                    </a:p>
                    <a:p>
                      <a:pPr marL="457200" indent="-457200" algn="l" fontAlgn="t">
                        <a:buFont typeface="Wingdings" panose="05000000000000000000" pitchFamily="2" charset="2"/>
                        <a:buChar char="Ø"/>
                      </a:pPr>
                      <a:r>
                        <a:rPr lang="en-US" sz="2800" dirty="0" smtClean="0">
                          <a:solidFill>
                            <a:srgbClr val="0000FF"/>
                          </a:solidFill>
                          <a:effectLst/>
                          <a:latin typeface="Lucida Console" panose="020B0609040504020204" pitchFamily="49" charset="0"/>
                        </a:rPr>
                        <a:t>x  </a:t>
                      </a:r>
                    </a:p>
                    <a:p>
                      <a:pPr marL="457200" indent="-457200" algn="l" fontAlgn="t">
                        <a:buFont typeface="Wingdings" panose="05000000000000000000" pitchFamily="2" charset="2"/>
                        <a:buChar char="Ø"/>
                      </a:pPr>
                      <a:r>
                        <a:rPr lang="en-US" sz="2800" dirty="0" smtClean="0">
                          <a:effectLst/>
                          <a:latin typeface="Lucida Console" panose="020B0609040504020204" pitchFamily="49" charset="0"/>
                        </a:rPr>
                        <a:t>    [,</a:t>
                      </a:r>
                      <a:r>
                        <a:rPr lang="en-US" sz="2800" dirty="0">
                          <a:effectLst/>
                          <a:latin typeface="Lucida Console" panose="020B0609040504020204" pitchFamily="49" charset="0"/>
                        </a:rPr>
                        <a:t>1] [,2] [,3] [,4</a:t>
                      </a:r>
                      <a:r>
                        <a:rPr lang="en-US" sz="2800" dirty="0" smtClean="0">
                          <a:effectLst/>
                          <a:latin typeface="Lucida Console" panose="020B0609040504020204" pitchFamily="49" charset="0"/>
                        </a:rPr>
                        <a:t>]</a:t>
                      </a:r>
                    </a:p>
                    <a:p>
                      <a:pPr marL="457200" indent="-457200" algn="l" fontAlgn="t">
                        <a:buFont typeface="Wingdings" panose="05000000000000000000" pitchFamily="2" charset="2"/>
                        <a:buChar char="Ø"/>
                      </a:pPr>
                      <a:r>
                        <a:rPr lang="en-US" sz="2800" dirty="0" smtClean="0">
                          <a:effectLst/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2800" dirty="0">
                          <a:effectLst/>
                          <a:latin typeface="Lucida Console" panose="020B0609040504020204" pitchFamily="49" charset="0"/>
                        </a:rPr>
                        <a:t>1,] -</a:t>
                      </a:r>
                      <a:r>
                        <a:rPr lang="en-US" sz="2800" dirty="0" smtClean="0">
                          <a:effectLst/>
                          <a:latin typeface="Lucida Console" panose="020B0609040504020204" pitchFamily="49" charset="0"/>
                        </a:rPr>
                        <a:t>2  </a:t>
                      </a:r>
                      <a:r>
                        <a:rPr lang="en-US" sz="2800" dirty="0">
                          <a:effectLst/>
                          <a:latin typeface="Lucida Console" panose="020B0609040504020204" pitchFamily="49" charset="0"/>
                        </a:rPr>
                        <a:t>0 </a:t>
                      </a:r>
                      <a:r>
                        <a:rPr lang="en-US" sz="2800" dirty="0" smtClean="0">
                          <a:effectLst/>
                          <a:latin typeface="Lucida Console" panose="020B0609040504020204" pitchFamily="49" charset="0"/>
                        </a:rPr>
                        <a:t>  2   4 </a:t>
                      </a:r>
                    </a:p>
                    <a:p>
                      <a:pPr marL="457200" indent="-457200" algn="l" fontAlgn="t">
                        <a:buFont typeface="Wingdings" panose="05000000000000000000" pitchFamily="2" charset="2"/>
                        <a:buChar char="Ø"/>
                      </a:pPr>
                      <a:r>
                        <a:rPr lang="en-US" sz="2800" dirty="0" smtClean="0">
                          <a:effectLst/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2800" dirty="0">
                          <a:effectLst/>
                          <a:latin typeface="Lucida Console" panose="020B0609040504020204" pitchFamily="49" charset="0"/>
                        </a:rPr>
                        <a:t>2,] -1 </a:t>
                      </a:r>
                      <a:r>
                        <a:rPr lang="en-US" sz="2800" dirty="0" smtClean="0">
                          <a:effectLst/>
                          <a:latin typeface="Lucida Console" panose="020B0609040504020204" pitchFamily="49" charset="0"/>
                        </a:rPr>
                        <a:t> 1   3   5 </a:t>
                      </a:r>
                    </a:p>
                    <a:p>
                      <a:pPr marL="457200" indent="-457200" algn="l" fontAlgn="t">
                        <a:buFont typeface="Wingdings" panose="05000000000000000000" pitchFamily="2" charset="2"/>
                        <a:buChar char="Ø"/>
                      </a:pPr>
                      <a:r>
                        <a:rPr lang="en-US" sz="2800" dirty="0" smtClean="0">
                          <a:effectLst/>
                          <a:latin typeface="Lucida Console" panose="020B0609040504020204" pitchFamily="49" charset="0"/>
                        </a:rPr>
                        <a:t>[</a:t>
                      </a:r>
                      <a:r>
                        <a:rPr lang="en-US" sz="2800" dirty="0">
                          <a:effectLst/>
                          <a:latin typeface="Lucida Console" panose="020B0609040504020204" pitchFamily="49" charset="0"/>
                        </a:rPr>
                        <a:t>3,] 0 </a:t>
                      </a:r>
                      <a:r>
                        <a:rPr lang="en-US" sz="2800" dirty="0" smtClean="0">
                          <a:effectLst/>
                          <a:latin typeface="Lucida Console" panose="020B0609040504020204" pitchFamily="49" charset="0"/>
                        </a:rPr>
                        <a:t>  2   4   6 </a:t>
                      </a:r>
                      <a:endParaRPr lang="en-US" sz="2800" dirty="0"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57150" marR="0" marT="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25587">
                <a:tc>
                  <a:txBody>
                    <a:bodyPr/>
                    <a:lstStyle/>
                    <a:p>
                      <a:pPr algn="l" fontAlgn="t"/>
                      <a:endParaRPr lang="en-US" sz="2800" dirty="0"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57150" marR="0" marT="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25587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57150" marR="0" marT="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61104">
                <a:tc>
                  <a:txBody>
                    <a:bodyPr/>
                    <a:lstStyle/>
                    <a:p>
                      <a:pPr algn="l" fontAlgn="t"/>
                      <a:endParaRPr lang="en-US" sz="2800" dirty="0">
                        <a:solidFill>
                          <a:srgbClr val="0000FF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2266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972" y="267678"/>
            <a:ext cx="97427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headsize</a:t>
            </a:r>
            <a:r>
              <a:rPr lang="en-US" sz="2400" dirty="0"/>
              <a:t>&lt;-</a:t>
            </a:r>
            <a:r>
              <a:rPr lang="en-US" sz="2400" dirty="0" err="1"/>
              <a:t>as.matrix</a:t>
            </a:r>
            <a:r>
              <a:rPr lang="en-US" sz="2400" dirty="0"/>
              <a:t>(</a:t>
            </a:r>
            <a:r>
              <a:rPr lang="en-US" sz="2400" dirty="0" err="1"/>
              <a:t>headsize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headsize.std</a:t>
            </a:r>
            <a:r>
              <a:rPr lang="en-US" sz="2400" dirty="0"/>
              <a:t>&lt;-sweep(</a:t>
            </a:r>
            <a:r>
              <a:rPr lang="en-US" sz="2400" dirty="0" err="1"/>
              <a:t>headsize</a:t>
            </a:r>
            <a:r>
              <a:rPr lang="en-US" sz="2400" dirty="0"/>
              <a:t>, 2, apply(</a:t>
            </a:r>
            <a:r>
              <a:rPr lang="en-US" sz="2400" dirty="0" err="1"/>
              <a:t>headsize</a:t>
            </a:r>
            <a:r>
              <a:rPr lang="en-US" sz="2400" dirty="0"/>
              <a:t>, 2, </a:t>
            </a:r>
            <a:r>
              <a:rPr lang="en-US" sz="2400" dirty="0" err="1"/>
              <a:t>sd</a:t>
            </a:r>
            <a:r>
              <a:rPr lang="en-US" sz="2400" dirty="0"/>
              <a:t>), FUN="/")</a:t>
            </a:r>
          </a:p>
        </p:txBody>
      </p:sp>
      <p:sp>
        <p:nvSpPr>
          <p:cNvPr id="5" name="Rectangle 4"/>
          <p:cNvSpPr/>
          <p:nvPr/>
        </p:nvSpPr>
        <p:spPr>
          <a:xfrm>
            <a:off x="97972" y="2262780"/>
            <a:ext cx="55081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apply(</a:t>
            </a:r>
            <a:r>
              <a:rPr lang="en-US" sz="2400" dirty="0" err="1"/>
              <a:t>headsize</a:t>
            </a:r>
            <a:r>
              <a:rPr lang="en-US" sz="2400" dirty="0"/>
              <a:t>, 2, </a:t>
            </a:r>
            <a:r>
              <a:rPr lang="en-US" sz="2400" dirty="0" err="1"/>
              <a:t>sd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r>
              <a:rPr lang="en-US" sz="2400" dirty="0"/>
              <a:t>  </a:t>
            </a:r>
            <a:endParaRPr lang="en-US" sz="2400" dirty="0" smtClean="0"/>
          </a:p>
          <a:p>
            <a:r>
              <a:rPr lang="en-US" sz="2400" dirty="0" smtClean="0"/>
              <a:t> </a:t>
            </a:r>
            <a:r>
              <a:rPr lang="en-US" sz="2400" dirty="0"/>
              <a:t>head1 </a:t>
            </a:r>
            <a:r>
              <a:rPr lang="en-US" sz="2400" dirty="0" smtClean="0"/>
              <a:t>    </a:t>
            </a:r>
            <a:r>
              <a:rPr lang="en-US" sz="2400" dirty="0"/>
              <a:t>breadth1  </a:t>
            </a:r>
            <a:r>
              <a:rPr lang="en-US" sz="2400" dirty="0" smtClean="0"/>
              <a:t>     </a:t>
            </a:r>
            <a:r>
              <a:rPr lang="en-US" sz="2400" dirty="0"/>
              <a:t>head2  </a:t>
            </a:r>
            <a:r>
              <a:rPr lang="en-US" sz="2400" dirty="0" smtClean="0"/>
              <a:t>      breadth2 </a:t>
            </a:r>
            <a:endParaRPr lang="en-US" sz="2400" dirty="0"/>
          </a:p>
          <a:p>
            <a:r>
              <a:rPr lang="en-US" sz="2400" dirty="0"/>
              <a:t> 9.761830  7.372923 10.040252  6.709943 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100" y="1996985"/>
            <a:ext cx="6322842" cy="381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156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98442" y="457573"/>
            <a:ext cx="3370044" cy="5632311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&gt; (e1&lt;-</a:t>
            </a:r>
            <a:r>
              <a:rPr lang="en-US" sz="2000" dirty="0" err="1">
                <a:solidFill>
                  <a:prstClr val="black"/>
                </a:solidFill>
              </a:rPr>
              <a:t>eigen</a:t>
            </a:r>
            <a:r>
              <a:rPr lang="en-US" sz="2000" dirty="0">
                <a:solidFill>
                  <a:prstClr val="black"/>
                </a:solidFill>
              </a:rPr>
              <a:t>(E1))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$values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[1] 0.621744734 0.002887956</a:t>
            </a:r>
          </a:p>
          <a:p>
            <a:pPr lvl="0"/>
            <a:endParaRPr lang="en-US" sz="2000" dirty="0">
              <a:solidFill>
                <a:prstClr val="black"/>
              </a:solidFill>
            </a:endParaRP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$vectors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          [,1]       [,2]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[1,] </a:t>
            </a:r>
            <a:r>
              <a:rPr lang="en-US" sz="2000" dirty="0">
                <a:solidFill>
                  <a:srgbClr val="0070C0"/>
                </a:solidFill>
              </a:rPr>
              <a:t>0.7269968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-0.7040109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[2,] </a:t>
            </a:r>
            <a:r>
              <a:rPr lang="en-US" sz="2000" dirty="0">
                <a:solidFill>
                  <a:srgbClr val="0070C0"/>
                </a:solidFill>
              </a:rPr>
              <a:t>0.6866408</a:t>
            </a:r>
            <a:r>
              <a:rPr lang="en-US" sz="2000" dirty="0">
                <a:solidFill>
                  <a:prstClr val="black"/>
                </a:solidFill>
              </a:rPr>
              <a:t>  </a:t>
            </a:r>
            <a:r>
              <a:rPr lang="en-US" sz="2000" dirty="0">
                <a:solidFill>
                  <a:srgbClr val="7030A0"/>
                </a:solidFill>
              </a:rPr>
              <a:t>0.7101892</a:t>
            </a:r>
          </a:p>
          <a:p>
            <a:pPr lvl="0"/>
            <a:endParaRPr lang="en-US" sz="2000" dirty="0">
              <a:solidFill>
                <a:prstClr val="black"/>
              </a:solidFill>
            </a:endParaRP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&gt; 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&gt; (e2&lt;-</a:t>
            </a:r>
            <a:r>
              <a:rPr lang="en-US" sz="2000" dirty="0" err="1">
                <a:solidFill>
                  <a:prstClr val="black"/>
                </a:solidFill>
              </a:rPr>
              <a:t>eigen</a:t>
            </a:r>
            <a:r>
              <a:rPr lang="en-US" sz="2000" dirty="0">
                <a:solidFill>
                  <a:prstClr val="black"/>
                </a:solidFill>
              </a:rPr>
              <a:t>(E2))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$values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[1] 0.621744734 0.002887956</a:t>
            </a:r>
          </a:p>
          <a:p>
            <a:pPr lvl="0"/>
            <a:endParaRPr lang="en-US" sz="2000" dirty="0">
              <a:solidFill>
                <a:prstClr val="black"/>
              </a:solidFill>
            </a:endParaRP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$vectors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           [,1]       [,2]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[1,] </a:t>
            </a:r>
            <a:r>
              <a:rPr lang="en-US" sz="2000" dirty="0">
                <a:solidFill>
                  <a:srgbClr val="FF0000"/>
                </a:solidFill>
              </a:rPr>
              <a:t>-0.6837994 </a:t>
            </a:r>
            <a:r>
              <a:rPr lang="en-US" sz="2000" dirty="0">
                <a:solidFill>
                  <a:srgbClr val="00B050"/>
                </a:solidFill>
              </a:rPr>
              <a:t>-0.7091095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[2,] </a:t>
            </a:r>
            <a:r>
              <a:rPr lang="en-US" sz="2000" dirty="0">
                <a:solidFill>
                  <a:srgbClr val="FF0000"/>
                </a:solidFill>
              </a:rPr>
              <a:t>-0.7296700  </a:t>
            </a:r>
            <a:r>
              <a:rPr lang="en-US" sz="2000" dirty="0">
                <a:solidFill>
                  <a:srgbClr val="00B050"/>
                </a:solidFill>
              </a:rPr>
              <a:t>0.7050984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789714" y="364963"/>
                <a:ext cx="3559628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0.726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+0.687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</a:t>
                </a:r>
                <a:endParaRPr lang="en-US" sz="2400" dirty="0">
                  <a:solidFill>
                    <a:prstClr val="black"/>
                  </a:solidFill>
                </a:endParaRPr>
              </a:p>
              <a:p>
                <a:pPr lvl="0"/>
                <a:endParaRPr lang="en-US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−0.704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.710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714" y="364963"/>
                <a:ext cx="3559628" cy="11079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521528" y="1651953"/>
                <a:ext cx="6096000" cy="110799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−0.684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−0.723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pPr lvl="0"/>
                <a:endParaRPr lang="en-US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−0.709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.705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528" y="1651953"/>
                <a:ext cx="6096000" cy="11079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665715" y="5815336"/>
                <a:ext cx="4871782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0.0028879</m:t>
                          </m:r>
                        </m:e>
                      </m:rad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=.</m:t>
                      </m:r>
                      <m:r>
                        <a:rPr lang="en-US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0537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715" y="5815336"/>
                <a:ext cx="4871782" cy="5052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665523" y="372112"/>
            <a:ext cx="311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Label: 1</a:t>
            </a:r>
            <a:r>
              <a:rPr lang="en-US" baseline="30000" dirty="0" smtClean="0"/>
              <a:t>st</a:t>
            </a:r>
            <a:r>
              <a:rPr lang="en-US" dirty="0" smtClean="0"/>
              <a:t> son’s size(girth)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665523" y="1004780"/>
            <a:ext cx="21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Label: 1</a:t>
            </a:r>
            <a:r>
              <a:rPr lang="en-US" baseline="30000" dirty="0" smtClean="0"/>
              <a:t>st</a:t>
            </a:r>
            <a:r>
              <a:rPr lang="en-US" dirty="0" smtClean="0"/>
              <a:t> son’s shape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534802" y="1701602"/>
            <a:ext cx="365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Label: 2</a:t>
            </a:r>
            <a:r>
              <a:rPr lang="en-US" baseline="30000" dirty="0" smtClean="0"/>
              <a:t>nd</a:t>
            </a:r>
            <a:r>
              <a:rPr lang="en-US" dirty="0" smtClean="0"/>
              <a:t>  son’s </a:t>
            </a:r>
            <a:r>
              <a:rPr lang="en-US" dirty="0"/>
              <a:t>(</a:t>
            </a:r>
            <a:r>
              <a:rPr lang="en-US" dirty="0" smtClean="0"/>
              <a:t>negative) size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85391" y="2348775"/>
            <a:ext cx="250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Label: 2</a:t>
            </a:r>
            <a:r>
              <a:rPr lang="en-US" baseline="30000" dirty="0" smtClean="0"/>
              <a:t>nd</a:t>
            </a:r>
            <a:r>
              <a:rPr lang="en-US" dirty="0" smtClean="0"/>
              <a:t> son’s shape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64764" y="5290415"/>
            <a:ext cx="8044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is very weak association between the first and second son’s shape.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327129" y="3066351"/>
                <a:ext cx="80444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The negative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 smtClean="0"/>
                  <a:t> arises because of the arbitrariness of the sign in the first coefficient of an eigenvector.</a:t>
                </a:r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129" y="3066351"/>
                <a:ext cx="8044425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1213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789714" y="4586085"/>
                <a:ext cx="4746941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0.6217</m:t>
                          </m:r>
                        </m:e>
                      </m:rad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0.7885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714" y="4586085"/>
                <a:ext cx="4746941" cy="50520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789713" y="4005500"/>
                <a:ext cx="4976170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0.6217</m:t>
                          </m:r>
                        </m:e>
                      </m:rad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0.7885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713" y="4005500"/>
                <a:ext cx="4976170" cy="50520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7895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806" y="460312"/>
            <a:ext cx="5771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Obtain Estimates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of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Canonical Correlation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3806" y="2595426"/>
            <a:ext cx="114599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62.17%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of the variation in </a:t>
            </a:r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r>
              <a:rPr lang="en-US" sz="2400" baseline="-25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is explained by the variation in </a:t>
            </a:r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r>
              <a:rPr lang="en-US" sz="2400" baseline="-25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0.29%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of the variation in </a:t>
            </a:r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r>
              <a:rPr lang="en-US" sz="2400" baseline="-25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is explained by </a:t>
            </a:r>
            <a:r>
              <a:rPr 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r>
              <a:rPr lang="en-US" sz="2400" baseline="-25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, but only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These first pair has large canonical correlation and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implies that only the first canonical correlation is important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US" sz="24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53918" y="1183821"/>
                <a:ext cx="2134961" cy="373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6217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918" y="1183821"/>
                <a:ext cx="2134961" cy="373628"/>
              </a:xfrm>
              <a:prstGeom prst="rect">
                <a:avLst/>
              </a:prstGeom>
              <a:blipFill rotWithShape="0">
                <a:blip r:embed="rId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94739" y="1779814"/>
                <a:ext cx="2134961" cy="373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0029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739" y="1779814"/>
                <a:ext cx="2134961" cy="373628"/>
              </a:xfrm>
              <a:prstGeom prst="rect">
                <a:avLst/>
              </a:prstGeom>
              <a:blipFill rotWithShape="0"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576942" y="1049622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(e1&lt;-</a:t>
            </a:r>
            <a:r>
              <a:rPr lang="en-US" sz="2000" dirty="0" err="1">
                <a:solidFill>
                  <a:prstClr val="black"/>
                </a:solidFill>
              </a:rPr>
              <a:t>eigen</a:t>
            </a:r>
            <a:r>
              <a:rPr lang="en-US" sz="2000" dirty="0">
                <a:solidFill>
                  <a:prstClr val="black"/>
                </a:solidFill>
              </a:rPr>
              <a:t>(E1))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$values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[1] 0.621744734 0.002887956</a:t>
            </a:r>
          </a:p>
          <a:p>
            <a:pPr lvl="0"/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18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3806" y="460312"/>
                <a:ext cx="5635582" cy="496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Obtain 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Canonical Coefficients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06" y="460312"/>
                <a:ext cx="5635582" cy="496674"/>
              </a:xfrm>
              <a:prstGeom prst="rect">
                <a:avLst/>
              </a:prstGeom>
              <a:blipFill rotWithShape="0">
                <a:blip r:embed="rId2"/>
                <a:stretch>
                  <a:fillRect l="-1405" t="-9877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43806" y="106511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$vectors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          [,1]       [,2]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[1,] 0.7269968 -0.7040109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[2,] 0.6866408  0.7101892</a:t>
            </a:r>
          </a:p>
          <a:p>
            <a:pPr lvl="0"/>
            <a:endParaRPr lang="en-US" sz="2000" dirty="0">
              <a:solidFill>
                <a:prstClr val="black"/>
              </a:solidFill>
            </a:endParaRP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$vectors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           [,1]       [,2]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[1,] -0.6837994 -0.7091095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[2,] -0.7296700  0.7050984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528457" y="1388278"/>
                <a:ext cx="3559628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0.726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+0.687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</a:t>
                </a:r>
                <a:endParaRPr lang="en-US" sz="2400" dirty="0">
                  <a:solidFill>
                    <a:prstClr val="black"/>
                  </a:solidFill>
                </a:endParaRPr>
              </a:p>
              <a:p>
                <a:pPr lvl="0"/>
                <a:endParaRPr lang="en-US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−0.704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.710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457" y="1388278"/>
                <a:ext cx="3559628" cy="11079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260271" y="2927566"/>
                <a:ext cx="6096000" cy="110799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−0.684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−0.723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pPr lvl="0"/>
                <a:endParaRPr lang="en-US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−0.709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.705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271" y="2927566"/>
                <a:ext cx="6096000" cy="11079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8848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267701" y="562624"/>
                <a:ext cx="3559628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0.726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+0.687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</a:t>
                </a:r>
                <a:endParaRPr lang="en-US" sz="2400" dirty="0">
                  <a:solidFill>
                    <a:prstClr val="black"/>
                  </a:solidFill>
                </a:endParaRPr>
              </a:p>
              <a:p>
                <a:pPr lvl="0"/>
                <a:endParaRPr lang="en-US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−0.704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.710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701" y="562624"/>
                <a:ext cx="3559628" cy="11079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999515" y="2006780"/>
                <a:ext cx="6096000" cy="110799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−0.684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−0.723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pPr lvl="0"/>
                <a:endParaRPr lang="en-US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−0.709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.705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515" y="2006780"/>
                <a:ext cx="6096000" cy="11079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830486" y="4782765"/>
                <a:ext cx="4871782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0.0028879</m:t>
                          </m:r>
                        </m:e>
                      </m:rad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=.</m:t>
                      </m:r>
                      <m:r>
                        <a:rPr lang="en-US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0537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486" y="4782765"/>
                <a:ext cx="4871782" cy="5052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267701" y="3487105"/>
                <a:ext cx="32325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0.7885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701" y="3487105"/>
                <a:ext cx="3232552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68562" y="562624"/>
            <a:ext cx="804916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&gt;</a:t>
            </a:r>
            <a:r>
              <a:rPr lang="en-US" sz="2000" dirty="0" smtClean="0">
                <a:solidFill>
                  <a:srgbClr val="0070C0"/>
                </a:solidFill>
              </a:rPr>
              <a:t>girth1</a:t>
            </a:r>
            <a:r>
              <a:rPr lang="en-US" sz="2000" dirty="0">
                <a:solidFill>
                  <a:srgbClr val="0070C0"/>
                </a:solidFill>
              </a:rPr>
              <a:t>&lt;-</a:t>
            </a:r>
            <a:r>
              <a:rPr lang="en-US" sz="2000" dirty="0" err="1">
                <a:solidFill>
                  <a:srgbClr val="0070C0"/>
                </a:solidFill>
              </a:rPr>
              <a:t>headsize.std</a:t>
            </a:r>
            <a:r>
              <a:rPr lang="en-US" sz="2000" dirty="0">
                <a:solidFill>
                  <a:srgbClr val="0070C0"/>
                </a:solidFill>
              </a:rPr>
              <a:t>[,1:2] %*% e1$vectors[,1</a:t>
            </a:r>
            <a:r>
              <a:rPr lang="en-US" sz="2000" dirty="0" smtClean="0">
                <a:solidFill>
                  <a:srgbClr val="0070C0"/>
                </a:solidFill>
              </a:rPr>
              <a:t>]   #u1=</a:t>
            </a:r>
            <a:r>
              <a:rPr lang="en-US" sz="2000" dirty="0" err="1" smtClean="0">
                <a:solidFill>
                  <a:srgbClr val="0070C0"/>
                </a:solidFill>
              </a:rPr>
              <a:t>a^t</a:t>
            </a:r>
            <a:r>
              <a:rPr lang="en-US" sz="2000" dirty="0" smtClean="0">
                <a:solidFill>
                  <a:srgbClr val="0070C0"/>
                </a:solidFill>
              </a:rPr>
              <a:t>*</a:t>
            </a:r>
            <a:r>
              <a:rPr lang="en-US" sz="2000" dirty="0" err="1" smtClean="0">
                <a:solidFill>
                  <a:srgbClr val="0070C0"/>
                </a:solidFill>
              </a:rPr>
              <a:t>az</a:t>
            </a:r>
            <a:r>
              <a:rPr lang="en-US" sz="2000" dirty="0" smtClean="0">
                <a:solidFill>
                  <a:srgbClr val="0070C0"/>
                </a:solidFill>
              </a:rPr>
              <a:t>=</a:t>
            </a:r>
            <a:r>
              <a:rPr lang="en-US" sz="2000" dirty="0" err="1" smtClean="0">
                <a:solidFill>
                  <a:srgbClr val="0070C0"/>
                </a:solidFill>
              </a:rPr>
              <a:t>z^t</a:t>
            </a:r>
            <a:r>
              <a:rPr lang="en-US" sz="2000" dirty="0" smtClean="0">
                <a:solidFill>
                  <a:srgbClr val="0070C0"/>
                </a:solidFill>
              </a:rPr>
              <a:t>*a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&gt; girth2&lt;-</a:t>
            </a:r>
            <a:r>
              <a:rPr lang="en-US" sz="2000" dirty="0" err="1">
                <a:solidFill>
                  <a:srgbClr val="FF0000"/>
                </a:solidFill>
              </a:rPr>
              <a:t>headsize.std</a:t>
            </a:r>
            <a:r>
              <a:rPr lang="en-US" sz="2000" dirty="0">
                <a:solidFill>
                  <a:srgbClr val="FF0000"/>
                </a:solidFill>
              </a:rPr>
              <a:t>[,3:4] %*% e2$vectors[,1</a:t>
            </a:r>
            <a:r>
              <a:rPr lang="en-US" sz="2000" dirty="0" smtClean="0">
                <a:solidFill>
                  <a:srgbClr val="FF0000"/>
                </a:solidFill>
              </a:rPr>
              <a:t>]   #</a:t>
            </a:r>
            <a:r>
              <a:rPr lang="en-US" sz="2000" dirty="0">
                <a:solidFill>
                  <a:srgbClr val="FF0000"/>
                </a:solidFill>
              </a:rPr>
              <a:t>v1=</a:t>
            </a:r>
            <a:r>
              <a:rPr lang="en-US" sz="2000" dirty="0" err="1">
                <a:solidFill>
                  <a:srgbClr val="FF0000"/>
                </a:solidFill>
              </a:rPr>
              <a:t>b^ty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7030A0"/>
                </a:solidFill>
              </a:rPr>
              <a:t>shape1</a:t>
            </a:r>
            <a:r>
              <a:rPr lang="en-US" sz="2000" dirty="0">
                <a:solidFill>
                  <a:srgbClr val="7030A0"/>
                </a:solidFill>
              </a:rPr>
              <a:t>&lt;-</a:t>
            </a:r>
            <a:r>
              <a:rPr lang="en-US" sz="2000" dirty="0" err="1">
                <a:solidFill>
                  <a:srgbClr val="7030A0"/>
                </a:solidFill>
              </a:rPr>
              <a:t>headsize.std</a:t>
            </a:r>
            <a:r>
              <a:rPr lang="en-US" sz="2000" dirty="0">
                <a:solidFill>
                  <a:srgbClr val="7030A0"/>
                </a:solidFill>
              </a:rPr>
              <a:t>[,1:2] %*% e1$vectors[,2</a:t>
            </a:r>
            <a:r>
              <a:rPr lang="en-US" sz="2000" dirty="0" smtClean="0">
                <a:solidFill>
                  <a:srgbClr val="7030A0"/>
                </a:solidFill>
              </a:rPr>
              <a:t>]  #u2=</a:t>
            </a:r>
            <a:r>
              <a:rPr lang="en-US" sz="2000" dirty="0" err="1" smtClean="0">
                <a:solidFill>
                  <a:srgbClr val="7030A0"/>
                </a:solidFill>
              </a:rPr>
              <a:t>a^tx</a:t>
            </a:r>
            <a:endParaRPr lang="en-US" sz="2000" dirty="0" smtClean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00B050"/>
                </a:solidFill>
              </a:rPr>
              <a:t>&gt; shape2&lt;-</a:t>
            </a:r>
            <a:r>
              <a:rPr lang="en-US" sz="2000" dirty="0" err="1">
                <a:solidFill>
                  <a:srgbClr val="00B050"/>
                </a:solidFill>
              </a:rPr>
              <a:t>headsize.std</a:t>
            </a:r>
            <a:r>
              <a:rPr lang="en-US" sz="2000" dirty="0">
                <a:solidFill>
                  <a:srgbClr val="00B050"/>
                </a:solidFill>
              </a:rPr>
              <a:t>[,3:4] %*% e2$vectors[,2</a:t>
            </a:r>
            <a:r>
              <a:rPr lang="en-US" sz="2000" dirty="0" smtClean="0">
                <a:solidFill>
                  <a:srgbClr val="00B050"/>
                </a:solidFill>
              </a:rPr>
              <a:t>]    #</a:t>
            </a:r>
            <a:r>
              <a:rPr lang="en-US" sz="2000" dirty="0">
                <a:solidFill>
                  <a:srgbClr val="00B050"/>
                </a:solidFill>
              </a:rPr>
              <a:t>v2=</a:t>
            </a:r>
            <a:r>
              <a:rPr lang="en-US" sz="2000" dirty="0" err="1">
                <a:solidFill>
                  <a:srgbClr val="00B050"/>
                </a:solidFill>
              </a:rPr>
              <a:t>b^ty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/>
              <a:t>&gt;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&gt; (g&lt;-</a:t>
            </a:r>
            <a:r>
              <a:rPr lang="en-US" sz="2000" dirty="0" err="1"/>
              <a:t>cor</a:t>
            </a:r>
            <a:r>
              <a:rPr lang="en-US" sz="2000" dirty="0"/>
              <a:t>(girth1, girth2))#</a:t>
            </a:r>
            <a:r>
              <a:rPr lang="en-US" sz="2000" dirty="0" err="1"/>
              <a:t>cor</a:t>
            </a:r>
            <a:r>
              <a:rPr lang="en-US" sz="2000" dirty="0"/>
              <a:t>(u1, v1)</a:t>
            </a:r>
          </a:p>
          <a:p>
            <a:r>
              <a:rPr lang="en-US" sz="2000" dirty="0"/>
              <a:t>           [,1]</a:t>
            </a:r>
          </a:p>
          <a:p>
            <a:r>
              <a:rPr lang="en-US" sz="2000" dirty="0"/>
              <a:t>[1,] -</a:t>
            </a:r>
            <a:r>
              <a:rPr lang="en-US" sz="2000" dirty="0" smtClean="0"/>
              <a:t>0.7885079</a:t>
            </a:r>
          </a:p>
          <a:p>
            <a:endParaRPr lang="en-US" sz="2000" dirty="0"/>
          </a:p>
          <a:p>
            <a:r>
              <a:rPr lang="en-US" sz="2000" dirty="0"/>
              <a:t>&gt; (g&lt;-</a:t>
            </a:r>
            <a:r>
              <a:rPr lang="en-US" sz="2000" dirty="0" err="1"/>
              <a:t>cor</a:t>
            </a:r>
            <a:r>
              <a:rPr lang="en-US" sz="2000" dirty="0"/>
              <a:t>(shape1, shape2))#</a:t>
            </a:r>
            <a:r>
              <a:rPr lang="en-US" sz="2000" dirty="0" err="1"/>
              <a:t>cor</a:t>
            </a:r>
            <a:r>
              <a:rPr lang="en-US" sz="2000" dirty="0"/>
              <a:t>(u2, v2)</a:t>
            </a:r>
          </a:p>
          <a:p>
            <a:r>
              <a:rPr lang="en-US" sz="2000" dirty="0"/>
              <a:t>          [,1]</a:t>
            </a:r>
          </a:p>
          <a:p>
            <a:r>
              <a:rPr lang="en-US" sz="2000" dirty="0"/>
              <a:t>[1,] 0.0537397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8562" y="404784"/>
            <a:ext cx="8099139" cy="59198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814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267701" y="562624"/>
                <a:ext cx="3559628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0.726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+0.687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</a:t>
                </a:r>
                <a:endParaRPr lang="en-US" sz="2400" dirty="0">
                  <a:solidFill>
                    <a:prstClr val="black"/>
                  </a:solidFill>
                </a:endParaRPr>
              </a:p>
              <a:p>
                <a:pPr lvl="0"/>
                <a:endParaRPr lang="en-US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−0.704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.710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701" y="562624"/>
                <a:ext cx="3559628" cy="11079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999515" y="2006780"/>
                <a:ext cx="6096000" cy="110799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−0.684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−0.723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pPr lvl="0"/>
                <a:endParaRPr lang="en-US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−0.709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.705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515" y="2006780"/>
                <a:ext cx="6096000" cy="11079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799616" y="4558932"/>
                <a:ext cx="32325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0.7885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616" y="4558932"/>
                <a:ext cx="3232552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68562" y="562624"/>
            <a:ext cx="804916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&gt;</a:t>
            </a:r>
            <a:r>
              <a:rPr lang="en-US" sz="2000" dirty="0" smtClean="0">
                <a:solidFill>
                  <a:srgbClr val="0070C0"/>
                </a:solidFill>
              </a:rPr>
              <a:t>girth1</a:t>
            </a:r>
            <a:r>
              <a:rPr lang="en-US" sz="2000" dirty="0">
                <a:solidFill>
                  <a:srgbClr val="0070C0"/>
                </a:solidFill>
              </a:rPr>
              <a:t>&lt;-</a:t>
            </a:r>
            <a:r>
              <a:rPr lang="en-US" sz="2000" dirty="0" err="1">
                <a:solidFill>
                  <a:srgbClr val="0070C0"/>
                </a:solidFill>
              </a:rPr>
              <a:t>headsize.std</a:t>
            </a:r>
            <a:r>
              <a:rPr lang="en-US" sz="2000" dirty="0">
                <a:solidFill>
                  <a:srgbClr val="0070C0"/>
                </a:solidFill>
              </a:rPr>
              <a:t>[,1:2] %*% e1$vectors[,1</a:t>
            </a:r>
            <a:r>
              <a:rPr lang="en-US" sz="2000" dirty="0" smtClean="0">
                <a:solidFill>
                  <a:srgbClr val="0070C0"/>
                </a:solidFill>
              </a:rPr>
              <a:t>]   #u1=</a:t>
            </a:r>
            <a:r>
              <a:rPr lang="en-US" sz="2000" dirty="0" err="1" smtClean="0">
                <a:solidFill>
                  <a:srgbClr val="0070C0"/>
                </a:solidFill>
              </a:rPr>
              <a:t>a^t</a:t>
            </a:r>
            <a:r>
              <a:rPr lang="en-US" sz="2000" dirty="0" smtClean="0">
                <a:solidFill>
                  <a:srgbClr val="0070C0"/>
                </a:solidFill>
              </a:rPr>
              <a:t>*</a:t>
            </a:r>
            <a:r>
              <a:rPr lang="en-US" sz="2000" dirty="0" err="1" smtClean="0">
                <a:solidFill>
                  <a:srgbClr val="0070C0"/>
                </a:solidFill>
              </a:rPr>
              <a:t>az</a:t>
            </a:r>
            <a:r>
              <a:rPr lang="en-US" sz="2000" dirty="0" smtClean="0">
                <a:solidFill>
                  <a:srgbClr val="0070C0"/>
                </a:solidFill>
              </a:rPr>
              <a:t>=</a:t>
            </a:r>
            <a:r>
              <a:rPr lang="en-US" sz="2000" dirty="0" err="1" smtClean="0">
                <a:solidFill>
                  <a:srgbClr val="0070C0"/>
                </a:solidFill>
              </a:rPr>
              <a:t>z^t</a:t>
            </a:r>
            <a:r>
              <a:rPr lang="en-US" sz="2000" dirty="0" smtClean="0">
                <a:solidFill>
                  <a:srgbClr val="0070C0"/>
                </a:solidFill>
              </a:rPr>
              <a:t>*a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&gt; girth2&lt;-</a:t>
            </a:r>
            <a:r>
              <a:rPr lang="en-US" sz="2000" dirty="0" err="1">
                <a:solidFill>
                  <a:srgbClr val="FF0000"/>
                </a:solidFill>
              </a:rPr>
              <a:t>headsize.std</a:t>
            </a:r>
            <a:r>
              <a:rPr lang="en-US" sz="2000" dirty="0">
                <a:solidFill>
                  <a:srgbClr val="FF0000"/>
                </a:solidFill>
              </a:rPr>
              <a:t>[,3:4] %*% e2$vectors[,1</a:t>
            </a:r>
            <a:r>
              <a:rPr lang="en-US" sz="2000" dirty="0" smtClean="0">
                <a:solidFill>
                  <a:srgbClr val="FF0000"/>
                </a:solidFill>
              </a:rPr>
              <a:t>]   #</a:t>
            </a:r>
            <a:r>
              <a:rPr lang="en-US" sz="2000" dirty="0">
                <a:solidFill>
                  <a:srgbClr val="FF0000"/>
                </a:solidFill>
              </a:rPr>
              <a:t>v1=</a:t>
            </a:r>
            <a:r>
              <a:rPr lang="en-US" sz="2000" dirty="0" err="1">
                <a:solidFill>
                  <a:srgbClr val="FF0000"/>
                </a:solidFill>
              </a:rPr>
              <a:t>b^ty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7030A0"/>
                </a:solidFill>
              </a:rPr>
              <a:t>shape1</a:t>
            </a:r>
            <a:r>
              <a:rPr lang="en-US" sz="2000" dirty="0">
                <a:solidFill>
                  <a:srgbClr val="7030A0"/>
                </a:solidFill>
              </a:rPr>
              <a:t>&lt;-</a:t>
            </a:r>
            <a:r>
              <a:rPr lang="en-US" sz="2000" dirty="0" err="1">
                <a:solidFill>
                  <a:srgbClr val="7030A0"/>
                </a:solidFill>
              </a:rPr>
              <a:t>headsize.std</a:t>
            </a:r>
            <a:r>
              <a:rPr lang="en-US" sz="2000" dirty="0">
                <a:solidFill>
                  <a:srgbClr val="7030A0"/>
                </a:solidFill>
              </a:rPr>
              <a:t>[,1:2] %*% e1$vectors[,2</a:t>
            </a:r>
            <a:r>
              <a:rPr lang="en-US" sz="2000" dirty="0" smtClean="0">
                <a:solidFill>
                  <a:srgbClr val="7030A0"/>
                </a:solidFill>
              </a:rPr>
              <a:t>]  #u2=</a:t>
            </a:r>
            <a:r>
              <a:rPr lang="en-US" sz="2000" dirty="0" err="1" smtClean="0">
                <a:solidFill>
                  <a:srgbClr val="7030A0"/>
                </a:solidFill>
              </a:rPr>
              <a:t>a^tx</a:t>
            </a:r>
            <a:endParaRPr lang="en-US" sz="2000" dirty="0" smtClean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7030A0"/>
              </a:solidFill>
            </a:endParaRPr>
          </a:p>
          <a:p>
            <a:r>
              <a:rPr lang="en-US" sz="2000" dirty="0">
                <a:solidFill>
                  <a:srgbClr val="00B050"/>
                </a:solidFill>
              </a:rPr>
              <a:t>&gt; shape2&lt;-</a:t>
            </a:r>
            <a:r>
              <a:rPr lang="en-US" sz="2000" dirty="0" err="1">
                <a:solidFill>
                  <a:srgbClr val="00B050"/>
                </a:solidFill>
              </a:rPr>
              <a:t>headsize.std</a:t>
            </a:r>
            <a:r>
              <a:rPr lang="en-US" sz="2000" dirty="0">
                <a:solidFill>
                  <a:srgbClr val="00B050"/>
                </a:solidFill>
              </a:rPr>
              <a:t>[,3:4] %*% e2$vectors[,2</a:t>
            </a:r>
            <a:r>
              <a:rPr lang="en-US" sz="2000" dirty="0" smtClean="0">
                <a:solidFill>
                  <a:srgbClr val="00B050"/>
                </a:solidFill>
              </a:rPr>
              <a:t>]    #</a:t>
            </a:r>
            <a:r>
              <a:rPr lang="en-US" sz="2000" dirty="0">
                <a:solidFill>
                  <a:srgbClr val="00B050"/>
                </a:solidFill>
              </a:rPr>
              <a:t>v2=</a:t>
            </a:r>
            <a:r>
              <a:rPr lang="en-US" sz="2000" dirty="0" err="1">
                <a:solidFill>
                  <a:srgbClr val="00B050"/>
                </a:solidFill>
              </a:rPr>
              <a:t>b^ty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/>
              <a:t>&gt;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&gt; (g&lt;-</a:t>
            </a:r>
            <a:r>
              <a:rPr lang="en-US" sz="2000" dirty="0" err="1"/>
              <a:t>cor</a:t>
            </a:r>
            <a:r>
              <a:rPr lang="en-US" sz="2000" dirty="0"/>
              <a:t>(girth1, girth2))#</a:t>
            </a:r>
            <a:r>
              <a:rPr lang="en-US" sz="2000" dirty="0" err="1"/>
              <a:t>cor</a:t>
            </a:r>
            <a:r>
              <a:rPr lang="en-US" sz="2000" dirty="0"/>
              <a:t>(u1, v1)</a:t>
            </a:r>
          </a:p>
          <a:p>
            <a:r>
              <a:rPr lang="en-US" sz="2000" dirty="0"/>
              <a:t>           [,1]</a:t>
            </a:r>
          </a:p>
          <a:p>
            <a:r>
              <a:rPr lang="en-US" sz="2000" dirty="0"/>
              <a:t>[1,] -</a:t>
            </a:r>
            <a:r>
              <a:rPr lang="en-US" sz="2000" dirty="0" smtClean="0"/>
              <a:t>0.7885079</a:t>
            </a:r>
          </a:p>
          <a:p>
            <a:endParaRPr lang="en-US" sz="2000" dirty="0"/>
          </a:p>
          <a:p>
            <a:r>
              <a:rPr lang="en-US" sz="2000" dirty="0"/>
              <a:t>&gt; (g&lt;-</a:t>
            </a:r>
            <a:r>
              <a:rPr lang="en-US" sz="2000" dirty="0" err="1"/>
              <a:t>cor</a:t>
            </a:r>
            <a:r>
              <a:rPr lang="en-US" sz="2000" dirty="0"/>
              <a:t>(shape1, shape2))#</a:t>
            </a:r>
            <a:r>
              <a:rPr lang="en-US" sz="2000" dirty="0" err="1"/>
              <a:t>cor</a:t>
            </a:r>
            <a:r>
              <a:rPr lang="en-US" sz="2000" dirty="0"/>
              <a:t>(u2, v2)</a:t>
            </a:r>
          </a:p>
          <a:p>
            <a:r>
              <a:rPr lang="en-US" sz="2000" dirty="0"/>
              <a:t>          [,1]</a:t>
            </a:r>
          </a:p>
          <a:p>
            <a:r>
              <a:rPr lang="en-US" sz="2000" dirty="0"/>
              <a:t>[1,] 0.0537397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8562" y="413656"/>
            <a:ext cx="7179295" cy="59109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8589" y="5493590"/>
            <a:ext cx="72292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There is very weak association between the first and second son’s shape.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531305" y="3512304"/>
                <a:ext cx="37691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0.684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0.723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305" y="3512304"/>
                <a:ext cx="3769173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799616" y="4002165"/>
                <a:ext cx="39180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 can be labeled as the 2</a:t>
                </a:r>
                <a:r>
                  <a:rPr lang="en-US" baseline="30000" dirty="0" smtClean="0">
                    <a:solidFill>
                      <a:prstClr val="black"/>
                    </a:solidFill>
                  </a:rPr>
                  <a:t>nd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 </a:t>
                </a:r>
                <a:r>
                  <a:rPr lang="en-US" dirty="0">
                    <a:solidFill>
                      <a:prstClr val="black"/>
                    </a:solidFill>
                  </a:rPr>
                  <a:t>son’s 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size</a:t>
                </a:r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616" y="4002165"/>
                <a:ext cx="3918060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0000" r="-62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6995472" y="5266442"/>
            <a:ext cx="52589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There is very </a:t>
            </a:r>
            <a:r>
              <a:rPr lang="en-US" sz="2400" dirty="0" smtClean="0">
                <a:solidFill>
                  <a:prstClr val="black"/>
                </a:solidFill>
              </a:rPr>
              <a:t>strong positive  </a:t>
            </a:r>
            <a:r>
              <a:rPr lang="en-US" sz="2400" dirty="0">
                <a:solidFill>
                  <a:prstClr val="black"/>
                </a:solidFill>
              </a:rPr>
              <a:t>association between the first and second son’s </a:t>
            </a:r>
            <a:r>
              <a:rPr lang="en-US" sz="2400" dirty="0" smtClean="0">
                <a:solidFill>
                  <a:prstClr val="black"/>
                </a:solidFill>
              </a:rPr>
              <a:t>girth.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561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5901" y="69161"/>
            <a:ext cx="1197781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fr-FR" sz="2800" b="1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endParaRPr lang="fr-F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interpret the data in a more meaningful form, it is therefore necessary to reduce the number of variables to a few, interpretable linear combinations of the data.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linear combination will correspond to a principal component. Suppose that we have a random vector X.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172" y="2692898"/>
            <a:ext cx="1198233" cy="11610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71" y="2692898"/>
            <a:ext cx="3557200" cy="1225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005" y="2439041"/>
            <a:ext cx="3433553" cy="150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0479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208997" y="2628771"/>
                <a:ext cx="4871782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0.0028879</m:t>
                          </m:r>
                        </m:e>
                      </m:rad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=.</m:t>
                      </m:r>
                      <m:r>
                        <a:rPr lang="en-US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0537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997" y="2628771"/>
                <a:ext cx="4871782" cy="5052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839560" y="1523236"/>
                <a:ext cx="32325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0.7885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560" y="1523236"/>
                <a:ext cx="3232552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0" y="243367"/>
            <a:ext cx="1219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association between the two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 measurements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second sons is almost entirely expressed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the “girth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variables.</a:t>
            </a: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“shape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variables being almost uncorrelated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association between the two sets of measurements is essentially</a:t>
            </a: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one-dimensional. </a:t>
            </a:r>
            <a:endParaRPr lang="en-US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scatterplot of girth for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second sons and a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 plot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shape reinforce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previous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464503" y="1523236"/>
                <a:ext cx="32325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0.7885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503" y="1523236"/>
                <a:ext cx="3232552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286380" y="4370305"/>
                <a:ext cx="5015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0.7885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≫&gt;0.0537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380" y="4370305"/>
                <a:ext cx="5015347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4896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0371" y="16751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plot(girth1, girth2)</a:t>
            </a:r>
          </a:p>
          <a:p>
            <a:r>
              <a:rPr lang="en-US" dirty="0"/>
              <a:t>plot(shape1, shape2)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412" y="333680"/>
            <a:ext cx="4056959" cy="3253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792" y="409880"/>
            <a:ext cx="3961931" cy="3176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232481" y="3586842"/>
                <a:ext cx="32325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sz="2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0.7885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481" y="3586842"/>
                <a:ext cx="323255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023324" y="3684813"/>
                <a:ext cx="28476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=.</m:t>
                      </m:r>
                      <m:r>
                        <a:rPr lang="en-US" sz="2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0537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324" y="3684813"/>
                <a:ext cx="284763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7559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3658" y="459272"/>
            <a:ext cx="1080951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1848A8"/>
                </a:solidFill>
              </a:rPr>
              <a:t>library("MVA") </a:t>
            </a:r>
          </a:p>
          <a:p>
            <a:r>
              <a:rPr lang="pt-BR" sz="2400" dirty="0">
                <a:solidFill>
                  <a:srgbClr val="1848A8"/>
                </a:solidFill>
              </a:rPr>
              <a:t>LAdepr&lt;-read.csv("D:/STAT 4400/Data/LAdepr.csv", header=TRUE)</a:t>
            </a:r>
          </a:p>
          <a:p>
            <a:r>
              <a:rPr lang="pt-BR" sz="2400" dirty="0">
                <a:solidFill>
                  <a:srgbClr val="1848A8"/>
                </a:solidFill>
              </a:rPr>
              <a:t>R&lt;-as.matrix(LAdepr)</a:t>
            </a:r>
          </a:p>
          <a:p>
            <a:r>
              <a:rPr lang="pt-BR" sz="2400" dirty="0">
                <a:solidFill>
                  <a:srgbClr val="1848A8"/>
                </a:solidFill>
              </a:rPr>
              <a:t>r11&lt;-R[1:2,1:2];</a:t>
            </a:r>
          </a:p>
          <a:p>
            <a:r>
              <a:rPr lang="pt-BR" sz="2400" dirty="0">
                <a:solidFill>
                  <a:srgbClr val="1848A8"/>
                </a:solidFill>
              </a:rPr>
              <a:t>r12&lt;-R[1:2,-(1:2)]</a:t>
            </a:r>
          </a:p>
          <a:p>
            <a:r>
              <a:rPr lang="pt-BR" sz="2400" dirty="0">
                <a:solidFill>
                  <a:srgbClr val="1848A8"/>
                </a:solidFill>
              </a:rPr>
              <a:t>r21&lt;-R[-(1:2),1:2]</a:t>
            </a:r>
          </a:p>
          <a:p>
            <a:r>
              <a:rPr lang="pt-BR" sz="2400" dirty="0">
                <a:solidFill>
                  <a:srgbClr val="1848A8"/>
                </a:solidFill>
              </a:rPr>
              <a:t>r22&lt;-R[-(1:2),-(1:2)]</a:t>
            </a:r>
          </a:p>
          <a:p>
            <a:endParaRPr lang="pt-BR" sz="2400" dirty="0">
              <a:solidFill>
                <a:srgbClr val="1848A8"/>
              </a:solidFill>
            </a:endParaRPr>
          </a:p>
          <a:p>
            <a:r>
              <a:rPr lang="pt-BR" sz="2400" dirty="0">
                <a:solidFill>
                  <a:srgbClr val="1848A8"/>
                </a:solidFill>
              </a:rPr>
              <a:t>(E1&lt;-solve(r11)%*%r12%*%solve(r22)%*%r21)</a:t>
            </a:r>
          </a:p>
          <a:p>
            <a:endParaRPr lang="pt-BR" sz="2400" dirty="0">
              <a:solidFill>
                <a:srgbClr val="1848A8"/>
              </a:solidFill>
            </a:endParaRPr>
          </a:p>
          <a:p>
            <a:r>
              <a:rPr lang="pt-BR" sz="2400" dirty="0">
                <a:solidFill>
                  <a:srgbClr val="1848A8"/>
                </a:solidFill>
              </a:rPr>
              <a:t>(E2&lt;-solve(r22)%*%r21%*%solve(r11)%*%r12)</a:t>
            </a:r>
          </a:p>
          <a:p>
            <a:endParaRPr lang="pt-BR" sz="2400" dirty="0">
              <a:solidFill>
                <a:srgbClr val="1848A8"/>
              </a:solidFill>
            </a:endParaRPr>
          </a:p>
          <a:p>
            <a:r>
              <a:rPr lang="pt-BR" sz="2400" dirty="0">
                <a:solidFill>
                  <a:srgbClr val="1848A8"/>
                </a:solidFill>
              </a:rPr>
              <a:t>(e1&lt;-eigen(E1))</a:t>
            </a:r>
          </a:p>
          <a:p>
            <a:endParaRPr lang="pt-BR" sz="2400" dirty="0">
              <a:solidFill>
                <a:srgbClr val="1848A8"/>
              </a:solidFill>
            </a:endParaRPr>
          </a:p>
          <a:p>
            <a:r>
              <a:rPr lang="pt-BR" sz="2400" dirty="0">
                <a:solidFill>
                  <a:srgbClr val="1848A8"/>
                </a:solidFill>
              </a:rPr>
              <a:t>(e2&lt;-eigen(E2))</a:t>
            </a:r>
          </a:p>
        </p:txBody>
      </p:sp>
    </p:spTree>
    <p:extLst>
      <p:ext uri="{BB962C8B-B14F-4D97-AF65-F5344CB8AC3E}">
        <p14:creationId xmlns:p14="http://schemas.microsoft.com/office/powerpoint/2010/main" val="24078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05076" y="2070934"/>
                <a:ext cx="376645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0.525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−0.851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−0.906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.4222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076" y="2070934"/>
                <a:ext cx="3766457" cy="83099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954593" y="4405818"/>
                <a:ext cx="6096000" cy="138499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0.003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+0.98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−0.186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07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pPr lvl="0"/>
                <a:endParaRPr lang="en-US" dirty="0" smtClean="0">
                  <a:solidFill>
                    <a:prstClr val="black"/>
                  </a:solidFill>
                </a:endParaRPr>
              </a:p>
              <a:p>
                <a:pPr lvl="0"/>
                <a:endParaRPr lang="en-US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0.49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−.321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−0.427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−.689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593" y="4405818"/>
                <a:ext cx="6096000" cy="13849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836923" y="2486432"/>
            <a:ext cx="311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Label: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36923" y="2070934"/>
            <a:ext cx="21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Label: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73606" y="5771447"/>
            <a:ext cx="365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Label: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73606" y="4913649"/>
            <a:ext cx="365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Label: Age related personal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2142" y="489101"/>
            <a:ext cx="11919857" cy="5632311"/>
          </a:xfrm>
          <a:prstGeom prst="rect">
            <a:avLst/>
          </a:prstGeom>
          <a:ln w="349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&gt; (e1&lt;-</a:t>
            </a:r>
            <a:r>
              <a:rPr lang="en-US" dirty="0" err="1"/>
              <a:t>eigen</a:t>
            </a:r>
            <a:r>
              <a:rPr lang="en-US" dirty="0"/>
              <a:t>(E1))</a:t>
            </a:r>
          </a:p>
          <a:p>
            <a:r>
              <a:rPr lang="en-US" dirty="0"/>
              <a:t>$values</a:t>
            </a:r>
          </a:p>
          <a:p>
            <a:r>
              <a:rPr lang="en-US" dirty="0"/>
              <a:t>[1] 0.15346941 0.06347403</a:t>
            </a:r>
          </a:p>
          <a:p>
            <a:endParaRPr lang="en-US" dirty="0"/>
          </a:p>
          <a:p>
            <a:r>
              <a:rPr lang="en-US" dirty="0"/>
              <a:t>$vectors</a:t>
            </a:r>
          </a:p>
          <a:p>
            <a:r>
              <a:rPr lang="en-US" dirty="0"/>
              <a:t>           [,1]       [,2]</a:t>
            </a:r>
          </a:p>
          <a:p>
            <a:r>
              <a:rPr lang="en-US" dirty="0"/>
              <a:t>[1,]  0.5250234 -0.9064831</a:t>
            </a:r>
          </a:p>
          <a:p>
            <a:r>
              <a:rPr lang="en-US" dirty="0"/>
              <a:t>[2,] -0.8510878 -0.4222421</a:t>
            </a:r>
          </a:p>
          <a:p>
            <a:endParaRPr lang="en-US" dirty="0"/>
          </a:p>
          <a:p>
            <a:r>
              <a:rPr lang="en-US" dirty="0"/>
              <a:t>&gt; </a:t>
            </a:r>
          </a:p>
          <a:p>
            <a:r>
              <a:rPr lang="en-US" dirty="0"/>
              <a:t>&gt; (e2&lt;-</a:t>
            </a:r>
            <a:r>
              <a:rPr lang="en-US" dirty="0" err="1"/>
              <a:t>eigen</a:t>
            </a:r>
            <a:r>
              <a:rPr lang="en-US" dirty="0"/>
              <a:t>(E2))</a:t>
            </a:r>
          </a:p>
          <a:p>
            <a:r>
              <a:rPr lang="en-US" dirty="0"/>
              <a:t>$values</a:t>
            </a:r>
          </a:p>
          <a:p>
            <a:r>
              <a:rPr lang="en-US" dirty="0"/>
              <a:t>[1]  1.534694e-01  6.347403e-02 -5.226077e-18  2.915492e-18</a:t>
            </a:r>
          </a:p>
          <a:p>
            <a:endParaRPr lang="en-US" dirty="0"/>
          </a:p>
          <a:p>
            <a:r>
              <a:rPr lang="en-US" dirty="0"/>
              <a:t>$vectors</a:t>
            </a:r>
          </a:p>
          <a:p>
            <a:r>
              <a:rPr lang="en-US" dirty="0"/>
              <a:t>             [,1]       [,2]       [,3]       [,4]</a:t>
            </a:r>
          </a:p>
          <a:p>
            <a:r>
              <a:rPr lang="en-US" dirty="0"/>
              <a:t>[1,]  0.002607046  0.4903563  0.1540525 -0.8455776</a:t>
            </a:r>
          </a:p>
          <a:p>
            <a:r>
              <a:rPr lang="en-US" dirty="0"/>
              <a:t>[2,]  0.980095357 -0.3207531 -0.1127338 -0.1623963</a:t>
            </a:r>
          </a:p>
          <a:p>
            <a:r>
              <a:rPr lang="en-US" dirty="0"/>
              <a:t>[3,] -0.185801475 -0.4270437 -0.7016704 -0.4697861</a:t>
            </a:r>
          </a:p>
          <a:p>
            <a:r>
              <a:rPr lang="en-US" dirty="0"/>
              <a:t>[4,]  0.069886386 -0.6886957  0.6864529 -0.1947484</a:t>
            </a:r>
          </a:p>
        </p:txBody>
      </p:sp>
    </p:spTree>
    <p:extLst>
      <p:ext uri="{BB962C8B-B14F-4D97-AF65-F5344CB8AC3E}">
        <p14:creationId xmlns:p14="http://schemas.microsoft.com/office/powerpoint/2010/main" val="7696158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288295" y="603757"/>
                <a:ext cx="376645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0.525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−0.851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−0.906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.4222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295" y="603757"/>
                <a:ext cx="3766457" cy="830997"/>
              </a:xfrm>
              <a:prstGeom prst="rect">
                <a:avLst/>
              </a:prstGeom>
              <a:blipFill rotWithShape="0">
                <a:blip r:embed="rId2"/>
                <a:stretch>
                  <a:fillRect b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412304" y="1533120"/>
                <a:ext cx="6096000" cy="110799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0.003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+0.98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−0.186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07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pPr lvl="0"/>
                <a:endParaRPr lang="en-US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0.49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−.321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27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−.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689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304" y="1533120"/>
                <a:ext cx="6096000" cy="11079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72143" y="489101"/>
            <a:ext cx="6096000" cy="5632311"/>
          </a:xfrm>
          <a:prstGeom prst="rect">
            <a:avLst/>
          </a:prstGeom>
          <a:ln w="34925"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dirty="0"/>
              <a:t>&gt; (e1&lt;-</a:t>
            </a:r>
            <a:r>
              <a:rPr lang="en-US" dirty="0" err="1"/>
              <a:t>eigen</a:t>
            </a:r>
            <a:r>
              <a:rPr lang="en-US" dirty="0"/>
              <a:t>(E1))</a:t>
            </a:r>
          </a:p>
          <a:p>
            <a:r>
              <a:rPr lang="en-US" dirty="0"/>
              <a:t>$values</a:t>
            </a:r>
          </a:p>
          <a:p>
            <a:r>
              <a:rPr lang="en-US" dirty="0"/>
              <a:t>[1] 0.15346941 0.06347403</a:t>
            </a:r>
          </a:p>
          <a:p>
            <a:endParaRPr lang="en-US" dirty="0"/>
          </a:p>
          <a:p>
            <a:r>
              <a:rPr lang="en-US" dirty="0"/>
              <a:t>$vectors</a:t>
            </a:r>
          </a:p>
          <a:p>
            <a:r>
              <a:rPr lang="en-US" dirty="0"/>
              <a:t>           [,1]       [,2]</a:t>
            </a:r>
          </a:p>
          <a:p>
            <a:r>
              <a:rPr lang="en-US" dirty="0"/>
              <a:t>[1,]  0.5250234 -0.9064831</a:t>
            </a:r>
          </a:p>
          <a:p>
            <a:r>
              <a:rPr lang="en-US" dirty="0"/>
              <a:t>[2,] -0.8510878 -0.4222421</a:t>
            </a:r>
          </a:p>
          <a:p>
            <a:endParaRPr lang="en-US" dirty="0"/>
          </a:p>
          <a:p>
            <a:r>
              <a:rPr lang="en-US" dirty="0"/>
              <a:t>&gt; </a:t>
            </a:r>
          </a:p>
          <a:p>
            <a:r>
              <a:rPr lang="en-US" dirty="0"/>
              <a:t>&gt; (e2&lt;-</a:t>
            </a:r>
            <a:r>
              <a:rPr lang="en-US" dirty="0" err="1"/>
              <a:t>eigen</a:t>
            </a:r>
            <a:r>
              <a:rPr lang="en-US" dirty="0"/>
              <a:t>(E2))</a:t>
            </a:r>
          </a:p>
          <a:p>
            <a:r>
              <a:rPr lang="en-US" dirty="0"/>
              <a:t>$values</a:t>
            </a:r>
          </a:p>
          <a:p>
            <a:r>
              <a:rPr lang="en-US" dirty="0"/>
              <a:t>[1]  1.534694e-01  6.347403e-02 -5.226077e-18  2.915492e-18</a:t>
            </a:r>
          </a:p>
          <a:p>
            <a:endParaRPr lang="en-US" dirty="0"/>
          </a:p>
          <a:p>
            <a:r>
              <a:rPr lang="en-US" dirty="0"/>
              <a:t>$vectors</a:t>
            </a:r>
          </a:p>
          <a:p>
            <a:r>
              <a:rPr lang="en-US" dirty="0"/>
              <a:t>             [,1]       [,2]       [,3]       [,4]</a:t>
            </a:r>
          </a:p>
          <a:p>
            <a:r>
              <a:rPr lang="en-US" dirty="0"/>
              <a:t>[1,]  0.002607046  0.4903563  0.1540525 -0.8455776</a:t>
            </a:r>
          </a:p>
          <a:p>
            <a:r>
              <a:rPr lang="en-US" dirty="0"/>
              <a:t>[2,]  0.980095357 -0.3207531 -0.1127338 -0.1623963</a:t>
            </a:r>
          </a:p>
          <a:p>
            <a:r>
              <a:rPr lang="en-US" dirty="0"/>
              <a:t>[3,] -0.185801475 -0.4270437 -0.7016704 -0.4697861</a:t>
            </a:r>
          </a:p>
          <a:p>
            <a:r>
              <a:rPr lang="en-US" dirty="0"/>
              <a:t>[4,]  0.069886386 -0.6886957  0.6864529 -0.1947484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721930" y="3305256"/>
                <a:ext cx="4517712" cy="5127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0.1534</m:t>
                          </m:r>
                        </m:e>
                      </m:rad>
                      <m:r>
                        <a:rPr lang="en-US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=0.3917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30" y="3305256"/>
                <a:ext cx="4517712" cy="5127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721930" y="3969396"/>
                <a:ext cx="4701865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0.06347</m:t>
                          </m:r>
                        </m:e>
                      </m:rad>
                      <m:r>
                        <a:rPr lang="en-US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=0.2519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30" y="3969396"/>
                <a:ext cx="4701865" cy="50520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5857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399" y="262660"/>
            <a:ext cx="96882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Test for Relationship Between Canonical Variate pairs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16428" y="957942"/>
                <a:ext cx="279525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28" y="957942"/>
                <a:ext cx="2795252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278912" y="99375"/>
            <a:ext cx="4913088" cy="646330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t-BR" dirty="0"/>
              <a:t>library("MVA") </a:t>
            </a:r>
          </a:p>
          <a:p>
            <a:r>
              <a:rPr lang="pt-BR" dirty="0"/>
              <a:t>LAdepr&lt;-read.csv("D:/STAT 4400/Data/LAdepr.csv", header=TRUE)</a:t>
            </a:r>
          </a:p>
          <a:p>
            <a:r>
              <a:rPr lang="pt-BR" dirty="0"/>
              <a:t>R&lt;-as.matrix(LAdepr)</a:t>
            </a:r>
          </a:p>
          <a:p>
            <a:r>
              <a:rPr lang="pt-BR" dirty="0"/>
              <a:t>r11&lt;-R[1:2,1:2];</a:t>
            </a:r>
          </a:p>
          <a:p>
            <a:r>
              <a:rPr lang="pt-BR" dirty="0"/>
              <a:t>r12&lt;-R[1:2,-(1:2)]</a:t>
            </a:r>
          </a:p>
          <a:p>
            <a:r>
              <a:rPr lang="pt-BR" dirty="0"/>
              <a:t>r21&lt;-R[-(1:2),1:2]</a:t>
            </a:r>
          </a:p>
          <a:p>
            <a:r>
              <a:rPr lang="pt-BR" dirty="0"/>
              <a:t>r22&lt;-R[-(1:2),-(1:2)]</a:t>
            </a:r>
          </a:p>
          <a:p>
            <a:endParaRPr lang="pt-BR" dirty="0"/>
          </a:p>
          <a:p>
            <a:r>
              <a:rPr lang="pt-BR" dirty="0"/>
              <a:t>(E1&lt;-solve(r11)%*%r12%*%solve(r22)%*%r21)</a:t>
            </a:r>
          </a:p>
          <a:p>
            <a:endParaRPr lang="pt-BR" dirty="0"/>
          </a:p>
          <a:p>
            <a:r>
              <a:rPr lang="pt-BR" dirty="0"/>
              <a:t>(E2&lt;-solve(r22)%*%r21%*%solve(r11)%*%r12)</a:t>
            </a:r>
          </a:p>
          <a:p>
            <a:endParaRPr lang="pt-BR" dirty="0"/>
          </a:p>
          <a:p>
            <a:r>
              <a:rPr lang="pt-BR" dirty="0"/>
              <a:t>(e1&lt;-eigen(E1))</a:t>
            </a:r>
          </a:p>
          <a:p>
            <a:r>
              <a:rPr lang="pt-BR" dirty="0" smtClean="0"/>
              <a:t>(</a:t>
            </a:r>
            <a:r>
              <a:rPr lang="pt-BR" dirty="0"/>
              <a:t>e2&lt;-eigen(E2</a:t>
            </a:r>
            <a:r>
              <a:rPr lang="pt-BR" dirty="0" smtClean="0"/>
              <a:t>))</a:t>
            </a:r>
          </a:p>
          <a:p>
            <a:endParaRPr lang="pt-BR" dirty="0"/>
          </a:p>
          <a:p>
            <a:r>
              <a:rPr lang="pt-BR" dirty="0"/>
              <a:t>n</a:t>
            </a:r>
            <a:r>
              <a:rPr lang="pt-BR" dirty="0" smtClean="0"/>
              <a:t>&lt;-294</a:t>
            </a:r>
            <a:endParaRPr lang="pt-BR" dirty="0"/>
          </a:p>
          <a:p>
            <a:r>
              <a:rPr lang="pt-BR" dirty="0"/>
              <a:t>q1</a:t>
            </a:r>
            <a:r>
              <a:rPr lang="pt-BR" dirty="0" smtClean="0"/>
              <a:t>&lt;-ncol(r11)</a:t>
            </a:r>
            <a:endParaRPr lang="pt-BR" dirty="0"/>
          </a:p>
          <a:p>
            <a:r>
              <a:rPr lang="pt-BR" dirty="0"/>
              <a:t>q2</a:t>
            </a:r>
            <a:r>
              <a:rPr lang="pt-BR" dirty="0" smtClean="0"/>
              <a:t>&lt;-ncol(r22)</a:t>
            </a:r>
            <a:endParaRPr lang="pt-BR" dirty="0"/>
          </a:p>
          <a:p>
            <a:r>
              <a:rPr lang="pt-BR" dirty="0"/>
              <a:t>k&lt;-log(1-e1$values)</a:t>
            </a:r>
          </a:p>
          <a:p>
            <a:r>
              <a:rPr lang="pt-BR" dirty="0"/>
              <a:t>m&lt;-sum(k)</a:t>
            </a:r>
          </a:p>
          <a:p>
            <a:r>
              <a:rPr lang="pt-BR" dirty="0"/>
              <a:t>phi2&lt;--{n-0.5*(q1+q2+1)}*m</a:t>
            </a:r>
          </a:p>
          <a:p>
            <a:r>
              <a:rPr lang="pt-BR" dirty="0"/>
              <a:t>(pvlaue&lt;-1-pchisq(phi2,q1*q2))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6428" y="1709057"/>
                <a:ext cx="45132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𝐴𝑡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𝑙𝑒𝑎𝑠𝑡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𝑛𝑜𝑡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𝑧𝑒𝑟𝑜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28" y="1709057"/>
                <a:ext cx="4513287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56" y="2835254"/>
            <a:ext cx="5682343" cy="4735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26569" y="3499758"/>
                <a:ext cx="646611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 a chi-square distribution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degrees of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freedom,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eigenvalues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69" y="3499758"/>
                <a:ext cx="6466117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1509" t="-5882" r="-66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6328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399" y="262660"/>
            <a:ext cx="96882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Test for Relationship Between Canonical Variate pairs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16428" y="957942"/>
                <a:ext cx="279525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28" y="957942"/>
                <a:ext cx="2795252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6428" y="1709057"/>
                <a:ext cx="42569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</m:t>
                      </m:r>
                      <m: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least</m:t>
                      </m:r>
                      <m: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one</m:t>
                      </m:r>
                      <m: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not</m:t>
                      </m:r>
                      <m: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zero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28" y="1709057"/>
                <a:ext cx="4256998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7367294" y="337627"/>
            <a:ext cx="4386943" cy="452431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848A8"/>
                </a:solidFill>
              </a:rPr>
              <a:t>n&lt;-294</a:t>
            </a:r>
          </a:p>
          <a:p>
            <a:r>
              <a:rPr lang="en-US" sz="2400" dirty="0">
                <a:solidFill>
                  <a:srgbClr val="1848A8"/>
                </a:solidFill>
              </a:rPr>
              <a:t>&gt; </a:t>
            </a:r>
            <a:r>
              <a:rPr lang="pt-BR" sz="2400" dirty="0">
                <a:solidFill>
                  <a:srgbClr val="1848A8"/>
                </a:solidFill>
              </a:rPr>
              <a:t>q1&lt;-ncol(r11)</a:t>
            </a:r>
          </a:p>
          <a:p>
            <a:r>
              <a:rPr lang="pt-BR" sz="2400" dirty="0" smtClean="0">
                <a:solidFill>
                  <a:srgbClr val="1848A8"/>
                </a:solidFill>
              </a:rPr>
              <a:t>&gt;q2</a:t>
            </a:r>
            <a:r>
              <a:rPr lang="pt-BR" sz="2400" dirty="0">
                <a:solidFill>
                  <a:srgbClr val="1848A8"/>
                </a:solidFill>
              </a:rPr>
              <a:t>&lt;-ncol(r22)</a:t>
            </a:r>
          </a:p>
          <a:p>
            <a:r>
              <a:rPr lang="en-US" sz="2400" dirty="0" smtClean="0">
                <a:solidFill>
                  <a:srgbClr val="1848A8"/>
                </a:solidFill>
              </a:rPr>
              <a:t>&gt; </a:t>
            </a:r>
            <a:r>
              <a:rPr lang="en-US" sz="2400" dirty="0">
                <a:solidFill>
                  <a:srgbClr val="1848A8"/>
                </a:solidFill>
              </a:rPr>
              <a:t>k&lt;-log(1-e1$values)</a:t>
            </a:r>
          </a:p>
          <a:p>
            <a:r>
              <a:rPr lang="en-US" sz="2400" dirty="0" smtClean="0">
                <a:solidFill>
                  <a:srgbClr val="1848A8"/>
                </a:solidFill>
              </a:rPr>
              <a:t>&gt;m</a:t>
            </a:r>
            <a:r>
              <a:rPr lang="en-US" sz="2400" dirty="0">
                <a:solidFill>
                  <a:srgbClr val="1848A8"/>
                </a:solidFill>
              </a:rPr>
              <a:t>&lt;-sum(k</a:t>
            </a:r>
            <a:r>
              <a:rPr lang="en-US" sz="2400" dirty="0" smtClean="0">
                <a:solidFill>
                  <a:srgbClr val="1848A8"/>
                </a:solidFill>
              </a:rPr>
              <a:t>)</a:t>
            </a:r>
          </a:p>
          <a:p>
            <a:r>
              <a:rPr lang="en-US" sz="2400" dirty="0">
                <a:solidFill>
                  <a:srgbClr val="1848A8"/>
                </a:solidFill>
              </a:rPr>
              <a:t>&gt;</a:t>
            </a:r>
            <a:r>
              <a:rPr lang="en-US" sz="2400" dirty="0" smtClean="0">
                <a:solidFill>
                  <a:srgbClr val="1848A8"/>
                </a:solidFill>
              </a:rPr>
              <a:t> [</a:t>
            </a:r>
            <a:r>
              <a:rPr lang="en-US" sz="2400" dirty="0">
                <a:solidFill>
                  <a:srgbClr val="1848A8"/>
                </a:solidFill>
              </a:rPr>
              <a:t>1] -0.232187</a:t>
            </a:r>
          </a:p>
          <a:p>
            <a:r>
              <a:rPr lang="en-US" sz="2400" dirty="0" smtClean="0">
                <a:solidFill>
                  <a:srgbClr val="1848A8"/>
                </a:solidFill>
              </a:rPr>
              <a:t>phi2</a:t>
            </a:r>
            <a:r>
              <a:rPr lang="en-US" sz="2400" dirty="0">
                <a:solidFill>
                  <a:srgbClr val="1848A8"/>
                </a:solidFill>
              </a:rPr>
              <a:t>&lt;--{n-0.5*(q1+q2+1)}*</a:t>
            </a:r>
            <a:r>
              <a:rPr lang="en-US" sz="2400" dirty="0" smtClean="0">
                <a:solidFill>
                  <a:srgbClr val="1848A8"/>
                </a:solidFill>
              </a:rPr>
              <a:t>m</a:t>
            </a:r>
          </a:p>
          <a:p>
            <a:r>
              <a:rPr lang="en-US" sz="2400" dirty="0" smtClean="0">
                <a:solidFill>
                  <a:srgbClr val="1848A8"/>
                </a:solidFill>
              </a:rPr>
              <a:t>(</a:t>
            </a:r>
            <a:r>
              <a:rPr lang="en-US" sz="2400" dirty="0" err="1" smtClean="0">
                <a:solidFill>
                  <a:srgbClr val="1848A8"/>
                </a:solidFill>
              </a:rPr>
              <a:t>pvlaue</a:t>
            </a:r>
            <a:r>
              <a:rPr lang="en-US" sz="2400" dirty="0">
                <a:solidFill>
                  <a:srgbClr val="1848A8"/>
                </a:solidFill>
              </a:rPr>
              <a:t>&lt;-</a:t>
            </a:r>
            <a:r>
              <a:rPr lang="en-US" sz="2400" dirty="0" smtClean="0">
                <a:solidFill>
                  <a:srgbClr val="1848A8"/>
                </a:solidFill>
              </a:rPr>
              <a:t>1-pchisq(phi2,df=q1*q2, </a:t>
            </a:r>
            <a:r>
              <a:rPr lang="en-US" sz="2400" dirty="0" err="1" smtClean="0">
                <a:solidFill>
                  <a:srgbClr val="1848A8"/>
                </a:solidFill>
              </a:rPr>
              <a:t>lower.tail</a:t>
            </a:r>
            <a:r>
              <a:rPr lang="en-US" sz="2400" dirty="0" smtClean="0">
                <a:solidFill>
                  <a:srgbClr val="1848A8"/>
                </a:solidFill>
              </a:rPr>
              <a:t>=F))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1848A8"/>
              </a:solidFill>
            </a:endParaRPr>
          </a:p>
          <a:p>
            <a:r>
              <a:rPr lang="en-US" sz="2400" dirty="0">
                <a:solidFill>
                  <a:srgbClr val="1848A8"/>
                </a:solidFill>
              </a:rPr>
              <a:t>[1] 1.578448e-11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52399" y="2460172"/>
                <a:ext cx="7310016" cy="27438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=67.21,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sz="2400" dirty="0"/>
                  <a:t>, which is chi-square distributed with 8 degrees of freedom. We reject null hypothesis if 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(0.05)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p-value=1.755074e-11&lt;0.05 Reject null </a:t>
                </a:r>
                <a:r>
                  <a:rPr lang="en-US" sz="2400" dirty="0" smtClean="0"/>
                  <a:t>hypothesis and conclude that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2460172"/>
                <a:ext cx="7310016" cy="2743893"/>
              </a:xfrm>
              <a:prstGeom prst="rect">
                <a:avLst/>
              </a:prstGeom>
              <a:blipFill rotWithShape="0">
                <a:blip r:embed="rId5"/>
                <a:stretch>
                  <a:fillRect l="-1251" t="-1556" r="-917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70579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83028" y="178752"/>
                <a:ext cx="11908971" cy="483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first of these tests</a:t>
                </a: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All (population) canonical correlations are zero vs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At least one canonical correlation significantly differs from zero. </a:t>
                </a:r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rejected, then Bartlett proposes a sequence of procedures that test </a:t>
                </a:r>
                <a:r>
                  <a:rPr 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whether the second-largest canonical correlation significantly differs from zero, then the </a:t>
                </a:r>
                <a:r>
                  <a:rPr lang="en-US" sz="28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third largest</a:t>
                </a:r>
                <a:r>
                  <a:rPr 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etc</a:t>
                </a:r>
                <a:r>
                  <a:rPr lang="en-US" sz="28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2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Applied Multivariate Statistical Analysis by Richard Johnson  Page 563 </a:t>
                </a:r>
                <a:endParaRPr lang="en-US" sz="2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28" y="178752"/>
                <a:ext cx="11908971" cy="4832092"/>
              </a:xfrm>
              <a:prstGeom prst="rect">
                <a:avLst/>
              </a:prstGeom>
              <a:blipFill rotWithShape="0">
                <a:blip r:embed="rId4"/>
                <a:stretch>
                  <a:fillRect l="-1024" t="-1261" b="-2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7937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69" y="200433"/>
            <a:ext cx="9610531" cy="610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101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3" y="2226808"/>
            <a:ext cx="11506200" cy="3209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43" y="432026"/>
            <a:ext cx="115252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48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5901" y="69161"/>
            <a:ext cx="119778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 PCA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interpret the data in a more meaningful form, it is therefore necessary to reduce the number of variables to a few, interpretable linear combinations of the data.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linear combination will correspond to a principal component. Suppose that we have a random vector X.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056" y="3124206"/>
            <a:ext cx="1198233" cy="11610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872" y="4652208"/>
            <a:ext cx="2216937" cy="973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1276" y="2960990"/>
            <a:ext cx="3401638" cy="26752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5193" y="3359020"/>
            <a:ext cx="272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Examination performances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5192" y="3915895"/>
            <a:ext cx="298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rate of living of the cities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9197" y="4499400"/>
            <a:ext cx="298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price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55704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34043" y="204673"/>
                <a:ext cx="119579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rejected, </a:t>
                </a:r>
                <a:endParaRPr lang="en-US" sz="2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43" y="204673"/>
                <a:ext cx="11957957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019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818" y="204673"/>
            <a:ext cx="7639050" cy="1562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8342" y="2044359"/>
            <a:ext cx="118436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Bartlett 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proposes a sequence of procedures that test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whether the second-largest canonical correlation significantly differs from zero, then the third largest, etc.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33" y="3181210"/>
            <a:ext cx="10391775" cy="1876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2591" y="5240379"/>
                <a:ext cx="11843657" cy="14641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8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 for testing </a:t>
                </a:r>
                <a:r>
                  <a:rPr 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whether the second-largest canonical correlation significantly differs from </a:t>
                </a:r>
                <a:r>
                  <a:rPr lang="en-US" sz="28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zero: </a:t>
                </a:r>
                <a:r>
                  <a:rPr lang="en-US" sz="28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k=1,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=−(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−1−0.5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𝑙𝑜𝑔</m:t>
                    </m:r>
                    <m:nary>
                      <m:naryPr>
                        <m:chr m:val="∏"/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=2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800" b="0" i="0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is chi-square  distributed  with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𝑑𝑓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−1)(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−1)</m:t>
                    </m:r>
                  </m:oMath>
                </a14:m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1" y="5240379"/>
                <a:ext cx="11843657" cy="1464183"/>
              </a:xfrm>
              <a:prstGeom prst="rect">
                <a:avLst/>
              </a:prstGeom>
              <a:blipFill rotWithShape="0">
                <a:blip r:embed="rId5"/>
                <a:stretch>
                  <a:fillRect l="-1029" t="-4583" b="-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531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04830"/>
            <a:ext cx="96882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Test for Relationship Between Canonical Variate pairs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4935" y="742498"/>
                <a:ext cx="37859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≠0,  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35" y="742498"/>
                <a:ext cx="3785908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4935" y="1325392"/>
                <a:ext cx="18214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35" y="1325392"/>
                <a:ext cx="1821461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868887" y="237451"/>
            <a:ext cx="5323113" cy="36317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300" dirty="0"/>
              <a:t>&gt; n&lt;-294</a:t>
            </a:r>
          </a:p>
          <a:p>
            <a:r>
              <a:rPr lang="en-US" sz="2300" dirty="0"/>
              <a:t>&gt; q1&lt;-2</a:t>
            </a:r>
          </a:p>
          <a:p>
            <a:r>
              <a:rPr lang="en-US" sz="2300" dirty="0"/>
              <a:t>&gt; q2&lt;-4</a:t>
            </a:r>
          </a:p>
          <a:p>
            <a:r>
              <a:rPr lang="en-US" sz="2300" dirty="0"/>
              <a:t>&gt; k&lt;-log(1-e1$values)</a:t>
            </a:r>
          </a:p>
          <a:p>
            <a:r>
              <a:rPr lang="en-US" sz="2300" dirty="0"/>
              <a:t>&gt; k&lt;-</a:t>
            </a:r>
            <a:r>
              <a:rPr lang="en-US" sz="2300" dirty="0" err="1"/>
              <a:t>as.matrix</a:t>
            </a:r>
            <a:r>
              <a:rPr lang="en-US" sz="2300" dirty="0"/>
              <a:t>(log(1-e1$values));</a:t>
            </a:r>
          </a:p>
          <a:p>
            <a:r>
              <a:rPr lang="en-US" sz="2300" dirty="0"/>
              <a:t>&gt; phi2&lt;--{</a:t>
            </a:r>
            <a:r>
              <a:rPr lang="en-US" sz="2300" dirty="0">
                <a:solidFill>
                  <a:srgbClr val="1848A8"/>
                </a:solidFill>
              </a:rPr>
              <a:t>n-1-0.5*(q1+q2+1</a:t>
            </a:r>
            <a:r>
              <a:rPr lang="en-US" sz="2300" dirty="0"/>
              <a:t>)}*k[2,]</a:t>
            </a:r>
          </a:p>
          <a:p>
            <a:r>
              <a:rPr lang="en-US" sz="2300" dirty="0" smtClean="0"/>
              <a:t>&gt; </a:t>
            </a:r>
            <a:r>
              <a:rPr lang="en-US" sz="2300" dirty="0"/>
              <a:t>(</a:t>
            </a:r>
            <a:r>
              <a:rPr lang="en-US" sz="2300" dirty="0" err="1"/>
              <a:t>pvlaue</a:t>
            </a:r>
            <a:r>
              <a:rPr lang="en-US" sz="2300" dirty="0"/>
              <a:t>&lt;-1-pchisq(phi2,df</a:t>
            </a:r>
            <a:r>
              <a:rPr lang="en-US" sz="2300" dirty="0" smtClean="0"/>
              <a:t>=(q1-1)*(q2-1), </a:t>
            </a:r>
            <a:r>
              <a:rPr lang="en-US" sz="2300" dirty="0" err="1"/>
              <a:t>lower.tail</a:t>
            </a:r>
            <a:r>
              <a:rPr lang="en-US" sz="2300" dirty="0"/>
              <a:t>=F))</a:t>
            </a:r>
          </a:p>
          <a:p>
            <a:endParaRPr lang="en-US" sz="2300" dirty="0"/>
          </a:p>
          <a:p>
            <a:r>
              <a:rPr lang="en-US" sz="2300" dirty="0"/>
              <a:t>[1] 0.0002753796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8775" y="2025168"/>
                <a:ext cx="7310016" cy="2692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 i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18.984,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df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=3 which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chi-square distributed with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degrees of freedom. We reject null hypothesis if  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(0.05)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=0.0002753796 &lt;0.05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Reject null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hypothesis and conclude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5" y="2025168"/>
                <a:ext cx="7310016" cy="2692275"/>
              </a:xfrm>
              <a:prstGeom prst="rect">
                <a:avLst/>
              </a:prstGeom>
              <a:blipFill rotWithShape="0">
                <a:blip r:embed="rId4"/>
                <a:stretch>
                  <a:fillRect l="-1250" t="-1357" b="-4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0" y="4981665"/>
            <a:ext cx="116180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 The correlations of two canonical variates pairs are both significant. </a:t>
            </a:r>
            <a:endParaRPr lang="en-US" sz="2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472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971" y="178751"/>
            <a:ext cx="120178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and SAS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CCA package, we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implement a nearly equivalent series of (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likelihood-ratio based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F-tests (due to Rao) that test the null hypothesis that the current (population) canonical correlation and all smaller ones are zero.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4892" y="2057401"/>
            <a:ext cx="10949354" cy="1938992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cancorr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out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canout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vprefix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=first </a:t>
            </a:r>
            <a:r>
              <a:rPr lang="en-US" sz="2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vname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800080"/>
                </a:solidFill>
                <a:latin typeface="Courier New" panose="02070309020205020404" pitchFamily="49" charset="0"/>
              </a:rPr>
              <a:t>"the first sons"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</a:t>
            </a:r>
            <a:r>
              <a:rPr lang="en-US" sz="2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wprefix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 second </a:t>
            </a:r>
            <a:r>
              <a:rPr lang="en-US" sz="2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wname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800080"/>
                </a:solidFill>
                <a:latin typeface="Courier New" panose="02070309020205020404" pitchFamily="49" charset="0"/>
              </a:rPr>
              <a:t>" The 2nd sons"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x1 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x2 …  xq1;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y1 y2 … yq2;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2385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3446" y="266543"/>
            <a:ext cx="11559792" cy="6247864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# R function to test for statistically significant canonical dimensions</a:t>
            </a:r>
          </a:p>
          <a:p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cc.sig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&lt;- function(x, y</a:t>
            </a:r>
            <a:r>
              <a:rPr lang="en-US" sz="16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16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 cc1 &lt;- 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cancor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(x, y)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ev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&lt;- (1 - cc1$cor^2) # one minus the 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eigen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values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 n &lt;- dim(x)[1] </a:t>
            </a:r>
            <a:endParaRPr lang="en-US" sz="1600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p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 dim(x)[2] </a:t>
            </a:r>
            <a:endParaRPr lang="en-US" sz="1600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q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 dim(y)[2] </a:t>
            </a:r>
            <a:endParaRPr lang="en-US" sz="1600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k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 min(p, q)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1848A8"/>
                </a:solidFill>
                <a:latin typeface="Courier New" panose="02070309020205020404" pitchFamily="49" charset="0"/>
              </a:rPr>
              <a:t>m &lt;- n - 3/2 - (p + q)/2 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 w &lt;- rev(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cumprod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(rev(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ev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))) </a:t>
            </a:r>
            <a:endParaRPr lang="en-US" sz="1600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d1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 d2 &lt;- f &lt;- vector("numeric", k)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 for (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in 1:k) {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   s &lt;- 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sqrt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((p^2 * q^2 - 4)/(p^2 + q^2 - 5))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   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si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&lt;- 1/s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   d1[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] &lt;- p * q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   d2[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] &lt;- m * s - p * q/2 + 1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   r &lt;- (1 - w[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]^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si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)/w[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]^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si</a:t>
            </a:r>
            <a:endParaRPr lang="en-US" sz="16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   f[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] &lt;- r * d2[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]/d1[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   p &lt;- p - 1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   q &lt;- q - 1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 }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pv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&lt;- round(pf(f, d1, d2, 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lower.tail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= FALSE), 6) </a:t>
            </a:r>
            <a:endParaRPr lang="en-US" sz="1600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dmat</a:t>
            </a:r>
            <a:r>
              <a:rPr lang="en-US" sz="16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 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cbind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cor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= cc1$cor, 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WilksL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= w, F = f, df1 = d1, df2 = d2, p = 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pv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  return(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dmat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60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658" y="0"/>
            <a:ext cx="74390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495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0093" y="222421"/>
            <a:ext cx="10949354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title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0080"/>
                </a:solidFill>
                <a:latin typeface="Courier New" panose="02070309020205020404" pitchFamily="49" charset="0"/>
              </a:rPr>
              <a:t>"Canonical Correlation Analysis – </a:t>
            </a:r>
            <a:r>
              <a:rPr lang="en-US" sz="2000" dirty="0" err="1">
                <a:solidFill>
                  <a:srgbClr val="800080"/>
                </a:solidFill>
                <a:latin typeface="Courier New" panose="02070309020205020404" pitchFamily="49" charset="0"/>
              </a:rPr>
              <a:t>headsize</a:t>
            </a:r>
            <a:r>
              <a:rPr lang="en-US" sz="2000" dirty="0">
                <a:solidFill>
                  <a:srgbClr val="800080"/>
                </a:solidFill>
                <a:latin typeface="Courier New" panose="02070309020205020404" pitchFamily="49" charset="0"/>
              </a:rPr>
              <a:t> Data"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canonical;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infile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0080"/>
                </a:solidFill>
                <a:latin typeface="Courier New" panose="02070309020205020404" pitchFamily="49" charset="0"/>
              </a:rPr>
              <a:t>"G:\STAT 4400\Data\headsize1.csv"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dlm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800080"/>
                </a:solidFill>
                <a:latin typeface="Courier New" panose="02070309020205020404" pitchFamily="49" charset="0"/>
              </a:rPr>
              <a:t>","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firstobs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2000" b="1" dirty="0">
                <a:solidFill>
                  <a:srgbClr val="008080"/>
                </a:solidFill>
                <a:latin typeface="Courier New" panose="02070309020205020404" pitchFamily="49" charset="0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input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head1 breadth1 head2 breath2;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PRINT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=CANONICAL;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cancorr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out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canout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vprefix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=first </a:t>
            </a:r>
            <a:r>
              <a:rPr lang="en-US" sz="2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vname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800080"/>
                </a:solidFill>
                <a:latin typeface="Courier New" panose="02070309020205020404" pitchFamily="49" charset="0"/>
              </a:rPr>
              <a:t>"the first sons"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</a:t>
            </a:r>
            <a:r>
              <a:rPr lang="en-US" sz="2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wprefix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 second </a:t>
            </a:r>
            <a:r>
              <a:rPr lang="en-US" sz="2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wname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800080"/>
                </a:solidFill>
                <a:latin typeface="Courier New" panose="02070309020205020404" pitchFamily="49" charset="0"/>
              </a:rPr>
              <a:t>" The 2nd sons"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head1 breadth1;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with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head2 breath2;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gplot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axis1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length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2000" b="1" dirty="0">
                <a:solidFill>
                  <a:srgbClr val="008080"/>
                </a:solidFill>
                <a:latin typeface="Courier New" panose="02070309020205020404" pitchFamily="49" charset="0"/>
              </a:rPr>
              <a:t>3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axis2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length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2000" b="1" dirty="0">
                <a:solidFill>
                  <a:srgbClr val="008080"/>
                </a:solidFill>
                <a:latin typeface="Courier New" panose="02070309020205020404" pitchFamily="49" charset="0"/>
              </a:rPr>
              <a:t>4.5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plot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first1*second1 / </a:t>
            </a:r>
            <a:r>
              <a:rPr lang="en-US" sz="2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vaxis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=axis1 </a:t>
            </a:r>
            <a:r>
              <a:rPr lang="en-US" sz="2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haxis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=axis2;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symbol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=J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f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=special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2000" b="1" dirty="0">
                <a:solidFill>
                  <a:srgbClr val="008080"/>
                </a:solidFill>
                <a:latin typeface="Courier New" panose="02070309020205020404" pitchFamily="49" charset="0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r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 panose="02070309020205020404" pitchFamily="49" charset="0"/>
              </a:rPr>
              <a:t>color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=black;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080391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" y="1689346"/>
            <a:ext cx="10657996" cy="126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" y="3337249"/>
            <a:ext cx="52959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10611" y="387006"/>
            <a:ext cx="96882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a. Test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for Relationship Between Canonical Variate pairs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889438" y="1118045"/>
                <a:ext cx="44742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0,   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438" y="1118045"/>
                <a:ext cx="447423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6845324" y="3205847"/>
                <a:ext cx="45183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  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324" y="3205847"/>
                <a:ext cx="4518352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10720873" y="2953854"/>
            <a:ext cx="312576" cy="383395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7590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8442" y="457573"/>
            <a:ext cx="3370044" cy="5632311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&gt; (e1&lt;-</a:t>
            </a:r>
            <a:r>
              <a:rPr lang="en-US" sz="2000" dirty="0" err="1">
                <a:solidFill>
                  <a:prstClr val="black"/>
                </a:solidFill>
              </a:rPr>
              <a:t>eigen</a:t>
            </a:r>
            <a:r>
              <a:rPr lang="en-US" sz="2000" dirty="0">
                <a:solidFill>
                  <a:prstClr val="black"/>
                </a:solidFill>
              </a:rPr>
              <a:t>(E1))</a:t>
            </a:r>
          </a:p>
          <a:p>
            <a:r>
              <a:rPr lang="en-US" sz="2000" dirty="0">
                <a:solidFill>
                  <a:prstClr val="black"/>
                </a:solidFill>
              </a:rPr>
              <a:t>$values</a:t>
            </a:r>
          </a:p>
          <a:p>
            <a:r>
              <a:rPr lang="en-US" sz="2000" dirty="0">
                <a:solidFill>
                  <a:prstClr val="black"/>
                </a:solidFill>
              </a:rPr>
              <a:t>[1] 0.621744734 0.002887956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$vectors</a:t>
            </a:r>
          </a:p>
          <a:p>
            <a:r>
              <a:rPr lang="en-US" sz="2000" dirty="0">
                <a:solidFill>
                  <a:prstClr val="black"/>
                </a:solidFill>
              </a:rPr>
              <a:t>          [,1]       [,2]</a:t>
            </a:r>
          </a:p>
          <a:p>
            <a:r>
              <a:rPr lang="en-US" sz="2000" dirty="0">
                <a:solidFill>
                  <a:prstClr val="black"/>
                </a:solidFill>
              </a:rPr>
              <a:t>[1,] </a:t>
            </a:r>
            <a:r>
              <a:rPr lang="en-US" sz="2000" dirty="0">
                <a:solidFill>
                  <a:srgbClr val="0070C0"/>
                </a:solidFill>
              </a:rPr>
              <a:t>0.7269968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-0.7040109</a:t>
            </a:r>
          </a:p>
          <a:p>
            <a:r>
              <a:rPr lang="en-US" sz="2000" dirty="0">
                <a:solidFill>
                  <a:prstClr val="black"/>
                </a:solidFill>
              </a:rPr>
              <a:t>[2,] </a:t>
            </a:r>
            <a:r>
              <a:rPr lang="en-US" sz="2000" dirty="0">
                <a:solidFill>
                  <a:srgbClr val="0070C0"/>
                </a:solidFill>
              </a:rPr>
              <a:t>0.6866408</a:t>
            </a:r>
            <a:r>
              <a:rPr lang="en-US" sz="2000" dirty="0">
                <a:solidFill>
                  <a:prstClr val="black"/>
                </a:solidFill>
              </a:rPr>
              <a:t>  </a:t>
            </a:r>
            <a:r>
              <a:rPr lang="en-US" sz="2000" dirty="0">
                <a:solidFill>
                  <a:srgbClr val="7030A0"/>
                </a:solidFill>
              </a:rPr>
              <a:t>0.7101892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&gt; </a:t>
            </a:r>
          </a:p>
          <a:p>
            <a:r>
              <a:rPr lang="en-US" sz="2000" dirty="0">
                <a:solidFill>
                  <a:prstClr val="black"/>
                </a:solidFill>
              </a:rPr>
              <a:t>&gt; (e2&lt;-</a:t>
            </a:r>
            <a:r>
              <a:rPr lang="en-US" sz="2000" dirty="0" err="1">
                <a:solidFill>
                  <a:prstClr val="black"/>
                </a:solidFill>
              </a:rPr>
              <a:t>eigen</a:t>
            </a:r>
            <a:r>
              <a:rPr lang="en-US" sz="2000" dirty="0">
                <a:solidFill>
                  <a:prstClr val="black"/>
                </a:solidFill>
              </a:rPr>
              <a:t>(E2))</a:t>
            </a:r>
          </a:p>
          <a:p>
            <a:r>
              <a:rPr lang="en-US" sz="2000" dirty="0">
                <a:solidFill>
                  <a:prstClr val="black"/>
                </a:solidFill>
              </a:rPr>
              <a:t>$values</a:t>
            </a:r>
          </a:p>
          <a:p>
            <a:r>
              <a:rPr lang="en-US" sz="2000" dirty="0">
                <a:solidFill>
                  <a:prstClr val="black"/>
                </a:solidFill>
              </a:rPr>
              <a:t>[1] 0.621744734 0.002887956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$vectors</a:t>
            </a:r>
          </a:p>
          <a:p>
            <a:r>
              <a:rPr lang="en-US" sz="2000" dirty="0">
                <a:solidFill>
                  <a:prstClr val="black"/>
                </a:solidFill>
              </a:rPr>
              <a:t>           [,1]       [,2]</a:t>
            </a:r>
          </a:p>
          <a:p>
            <a:r>
              <a:rPr lang="en-US" sz="2000" dirty="0">
                <a:solidFill>
                  <a:prstClr val="black"/>
                </a:solidFill>
              </a:rPr>
              <a:t>[1,] </a:t>
            </a:r>
            <a:r>
              <a:rPr lang="en-US" sz="2000" dirty="0">
                <a:solidFill>
                  <a:srgbClr val="FF0000"/>
                </a:solidFill>
              </a:rPr>
              <a:t>-0.6837994 </a:t>
            </a:r>
            <a:r>
              <a:rPr lang="en-US" sz="2000" dirty="0">
                <a:solidFill>
                  <a:srgbClr val="00B050"/>
                </a:solidFill>
              </a:rPr>
              <a:t>-0.7091095</a:t>
            </a:r>
          </a:p>
          <a:p>
            <a:r>
              <a:rPr lang="en-US" sz="2000" dirty="0">
                <a:solidFill>
                  <a:prstClr val="black"/>
                </a:solidFill>
              </a:rPr>
              <a:t>[2,] </a:t>
            </a:r>
            <a:r>
              <a:rPr lang="en-US" sz="2000" dirty="0">
                <a:solidFill>
                  <a:srgbClr val="FF0000"/>
                </a:solidFill>
              </a:rPr>
              <a:t>-0.7296700  </a:t>
            </a:r>
            <a:r>
              <a:rPr lang="en-US" sz="2000" dirty="0">
                <a:solidFill>
                  <a:srgbClr val="00B050"/>
                </a:solidFill>
              </a:rPr>
              <a:t>0.7050984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832144" y="2858229"/>
                <a:ext cx="357980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0.726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+0.687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</a:t>
                </a:r>
                <a:endParaRPr lang="en-US" sz="2400" dirty="0">
                  <a:solidFill>
                    <a:prstClr val="black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−0.704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.710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144" y="2858229"/>
                <a:ext cx="3579807" cy="83099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580" y="4906900"/>
            <a:ext cx="5404889" cy="11095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4230363" y="1092281"/>
                <a:ext cx="436317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056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071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endParaRPr lang="en-US" sz="2400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0.187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363" y="1092281"/>
                <a:ext cx="4363175" cy="830997"/>
              </a:xfrm>
              <a:prstGeom prst="rect">
                <a:avLst/>
              </a:prstGeom>
              <a:blipFill rotWithShape="0">
                <a:blip r:embed="rId4"/>
                <a:stretch>
                  <a:fillRect b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444" y="-52239"/>
            <a:ext cx="4401580" cy="451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7740849" y="4630687"/>
                <a:ext cx="436317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0502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0802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endParaRPr lang="en-US" sz="2400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.176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0.262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849" y="4630687"/>
                <a:ext cx="4363175" cy="8309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0187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8442" y="457573"/>
            <a:ext cx="3370044" cy="5632311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&gt; (e1&lt;-</a:t>
            </a:r>
            <a:r>
              <a:rPr lang="en-US" sz="2000" dirty="0" err="1">
                <a:solidFill>
                  <a:prstClr val="black"/>
                </a:solidFill>
              </a:rPr>
              <a:t>eigen</a:t>
            </a:r>
            <a:r>
              <a:rPr lang="en-US" sz="2000" dirty="0">
                <a:solidFill>
                  <a:prstClr val="black"/>
                </a:solidFill>
              </a:rPr>
              <a:t>(E1))</a:t>
            </a:r>
          </a:p>
          <a:p>
            <a:r>
              <a:rPr lang="en-US" sz="2000" dirty="0">
                <a:solidFill>
                  <a:prstClr val="black"/>
                </a:solidFill>
              </a:rPr>
              <a:t>$values</a:t>
            </a:r>
          </a:p>
          <a:p>
            <a:r>
              <a:rPr lang="en-US" sz="2000" dirty="0">
                <a:solidFill>
                  <a:prstClr val="black"/>
                </a:solidFill>
              </a:rPr>
              <a:t>[1] 0.621744734 0.002887956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$vectors</a:t>
            </a:r>
          </a:p>
          <a:p>
            <a:r>
              <a:rPr lang="en-US" sz="2000" dirty="0">
                <a:solidFill>
                  <a:prstClr val="black"/>
                </a:solidFill>
              </a:rPr>
              <a:t>          [,1]       [,2]</a:t>
            </a:r>
          </a:p>
          <a:p>
            <a:r>
              <a:rPr lang="en-US" sz="2000" dirty="0">
                <a:solidFill>
                  <a:prstClr val="black"/>
                </a:solidFill>
              </a:rPr>
              <a:t>[1,] </a:t>
            </a:r>
            <a:r>
              <a:rPr lang="en-US" sz="2000" dirty="0">
                <a:solidFill>
                  <a:srgbClr val="0070C0"/>
                </a:solidFill>
              </a:rPr>
              <a:t>0.7269968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-0.7040109</a:t>
            </a:r>
          </a:p>
          <a:p>
            <a:r>
              <a:rPr lang="en-US" sz="2000" dirty="0">
                <a:solidFill>
                  <a:prstClr val="black"/>
                </a:solidFill>
              </a:rPr>
              <a:t>[2,] </a:t>
            </a:r>
            <a:r>
              <a:rPr lang="en-US" sz="2000" dirty="0">
                <a:solidFill>
                  <a:srgbClr val="0070C0"/>
                </a:solidFill>
              </a:rPr>
              <a:t>0.6866408</a:t>
            </a:r>
            <a:r>
              <a:rPr lang="en-US" sz="2000" dirty="0">
                <a:solidFill>
                  <a:prstClr val="black"/>
                </a:solidFill>
              </a:rPr>
              <a:t>  </a:t>
            </a:r>
            <a:r>
              <a:rPr lang="en-US" sz="2000" dirty="0">
                <a:solidFill>
                  <a:srgbClr val="7030A0"/>
                </a:solidFill>
              </a:rPr>
              <a:t>0.7101892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&gt; </a:t>
            </a:r>
          </a:p>
          <a:p>
            <a:r>
              <a:rPr lang="en-US" sz="2000" dirty="0">
                <a:solidFill>
                  <a:prstClr val="black"/>
                </a:solidFill>
              </a:rPr>
              <a:t>&gt; (e2&lt;-</a:t>
            </a:r>
            <a:r>
              <a:rPr lang="en-US" sz="2000" dirty="0" err="1">
                <a:solidFill>
                  <a:prstClr val="black"/>
                </a:solidFill>
              </a:rPr>
              <a:t>eigen</a:t>
            </a:r>
            <a:r>
              <a:rPr lang="en-US" sz="2000" dirty="0">
                <a:solidFill>
                  <a:prstClr val="black"/>
                </a:solidFill>
              </a:rPr>
              <a:t>(E2))</a:t>
            </a:r>
          </a:p>
          <a:p>
            <a:r>
              <a:rPr lang="en-US" sz="2000" dirty="0">
                <a:solidFill>
                  <a:prstClr val="black"/>
                </a:solidFill>
              </a:rPr>
              <a:t>$values</a:t>
            </a:r>
          </a:p>
          <a:p>
            <a:r>
              <a:rPr lang="en-US" sz="2000" dirty="0">
                <a:solidFill>
                  <a:prstClr val="black"/>
                </a:solidFill>
              </a:rPr>
              <a:t>[1] 0.621744734 0.002887956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$vectors</a:t>
            </a:r>
          </a:p>
          <a:p>
            <a:r>
              <a:rPr lang="en-US" sz="2000" dirty="0">
                <a:solidFill>
                  <a:prstClr val="black"/>
                </a:solidFill>
              </a:rPr>
              <a:t>           [,1]       [,2]</a:t>
            </a:r>
          </a:p>
          <a:p>
            <a:r>
              <a:rPr lang="en-US" sz="2000" dirty="0">
                <a:solidFill>
                  <a:prstClr val="black"/>
                </a:solidFill>
              </a:rPr>
              <a:t>[1,] </a:t>
            </a:r>
            <a:r>
              <a:rPr lang="en-US" sz="2000" dirty="0">
                <a:solidFill>
                  <a:srgbClr val="FF0000"/>
                </a:solidFill>
              </a:rPr>
              <a:t>-0.6837994 </a:t>
            </a:r>
            <a:r>
              <a:rPr lang="en-US" sz="2000" dirty="0">
                <a:solidFill>
                  <a:srgbClr val="00B050"/>
                </a:solidFill>
              </a:rPr>
              <a:t>-0.7091095</a:t>
            </a:r>
          </a:p>
          <a:p>
            <a:r>
              <a:rPr lang="en-US" sz="2000" dirty="0">
                <a:solidFill>
                  <a:prstClr val="black"/>
                </a:solidFill>
              </a:rPr>
              <a:t>[2,] </a:t>
            </a:r>
            <a:r>
              <a:rPr lang="en-US" sz="2000" dirty="0">
                <a:solidFill>
                  <a:srgbClr val="FF0000"/>
                </a:solidFill>
              </a:rPr>
              <a:t>-0.7296700  </a:t>
            </a:r>
            <a:r>
              <a:rPr lang="en-US" sz="2000" dirty="0">
                <a:solidFill>
                  <a:srgbClr val="00B050"/>
                </a:solidFill>
              </a:rPr>
              <a:t>0.7050984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832144" y="2858229"/>
                <a:ext cx="357980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0.726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+0.687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</a:t>
                </a:r>
                <a:endParaRPr lang="en-US" sz="2400" dirty="0">
                  <a:solidFill>
                    <a:prstClr val="black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−0.704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.710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144" y="2858229"/>
                <a:ext cx="3579807" cy="83099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580" y="4906900"/>
            <a:ext cx="5404889" cy="11095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4230363" y="1092281"/>
                <a:ext cx="436317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5522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5215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endParaRPr lang="en-US" sz="2400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1.3664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1.3784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363" y="1092281"/>
                <a:ext cx="4363175" cy="830997"/>
              </a:xfrm>
              <a:prstGeom prst="rect">
                <a:avLst/>
              </a:prstGeom>
              <a:blipFill rotWithShape="0">
                <a:blip r:embed="rId4"/>
                <a:stretch>
                  <a:fillRect b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7740849" y="4630687"/>
                <a:ext cx="436317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0502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0802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endParaRPr lang="en-US" sz="2400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.176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0.262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849" y="4630687"/>
                <a:ext cx="4363175" cy="8309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046" y="41733"/>
            <a:ext cx="3980779" cy="458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27406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7464" y="161765"/>
            <a:ext cx="116270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 Interpret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member of a canonical variate pair using its correlations with the member variables;</a:t>
            </a:r>
            <a:endParaRPr lang="en-US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4961365" y="644178"/>
                <a:ext cx="7093103" cy="3170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tabLst>
                    <a:tab pos="685800" algn="l"/>
                  </a:tabLst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first canonical variable of the first son:</a:t>
                </a:r>
              </a:p>
              <a:p>
                <a:pPr marR="0" lvl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685800" algn="l"/>
                  </a:tabLst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Two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correlations are uniformly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large</a:t>
                </a:r>
                <a:r>
                  <a:rPr lang="en-US" sz="2400" dirty="0" smtClean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R="0" lvl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685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𝐶𝑜𝑟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=0.9353, </m:t>
                      </m:r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400" i="1" dirty="0" err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𝑜𝑟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)=0.9272</m:t>
                      </m:r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0" lvl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685800" algn="l"/>
                  </a:tabLst>
                </a:pPr>
                <a:r>
                  <a:rPr lang="en-US" sz="2400" dirty="0" smtClean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Therefore</a:t>
                </a:r>
                <a:r>
                  <a:rPr lang="en-US" sz="2400" dirty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this canonical variate as an overall measure of the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first son’s</a:t>
                </a:r>
                <a:r>
                  <a:rPr lang="en-US" sz="2400" dirty="0" smtClean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characteristic</a:t>
                </a:r>
                <a:r>
                  <a:rPr lang="en-US" sz="2400" dirty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65" y="644178"/>
                <a:ext cx="7093103" cy="3170099"/>
              </a:xfrm>
              <a:prstGeom prst="rect">
                <a:avLst/>
              </a:prstGeom>
              <a:blipFill rotWithShape="0">
                <a:blip r:embed="rId2"/>
                <a:stretch>
                  <a:fillRect l="-1376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849852" y="3814277"/>
                <a:ext cx="7204616" cy="30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tabLst>
                    <a:tab pos="685800" algn="l"/>
                  </a:tabLst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second canonical variable of 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first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son:</a:t>
                </a:r>
              </a:p>
              <a:p>
                <a:pPr marR="0" lvl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685800" algn="l"/>
                  </a:tabLst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None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of the correlations is particularly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large.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𝐶𝑜𝑟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−0.3539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𝐶𝑜𝑟</m:t>
                    </m:r>
                    <m:d>
                      <m:dPr>
                        <m:ctrlPr>
                          <a:rPr lang="en-US" sz="2400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0.3747 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so, this canonical variable yields little information about the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variability of the data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852" y="3814277"/>
                <a:ext cx="7204616" cy="3008324"/>
              </a:xfrm>
              <a:prstGeom prst="rect">
                <a:avLst/>
              </a:prstGeom>
              <a:blipFill rotWithShape="0">
                <a:blip r:embed="rId3"/>
                <a:stretch>
                  <a:fillRect l="-1355" r="-508" b="-3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65" y="1510089"/>
            <a:ext cx="3434925" cy="25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61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5901" y="69161"/>
            <a:ext cx="119778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 PCA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7" y="2473402"/>
            <a:ext cx="1198233" cy="11610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232" y="2473402"/>
            <a:ext cx="2704554" cy="11877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5223" y="1755349"/>
            <a:ext cx="4784605" cy="25740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5740" y="1982630"/>
            <a:ext cx="272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Examination performances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5224" y="702730"/>
                <a:ext cx="115119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principal components of the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are the linear combination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1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24" y="702730"/>
                <a:ext cx="11511976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847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067" y="2167296"/>
            <a:ext cx="3676397" cy="14938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49765" y="1739282"/>
            <a:ext cx="4461778" cy="2590122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179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7464" y="161765"/>
            <a:ext cx="116270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 Interpret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member of a canonical variate pair using its correlations with the member variables;</a:t>
            </a:r>
            <a:endParaRPr lang="en-US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3679902" y="847277"/>
                <a:ext cx="8374566" cy="2513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tabLst>
                    <a:tab pos="685800" algn="l"/>
                  </a:tabLst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first canonical variable of the first son:</a:t>
                </a:r>
              </a:p>
              <a:p>
                <a:pPr marR="0" lvl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685800" algn="l"/>
                  </a:tabLst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Two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correlations are uniformly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large</a:t>
                </a:r>
                <a:r>
                  <a:rPr lang="en-US" sz="2400" dirty="0" smtClean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R="0" lvl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𝐶𝑜𝑟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=0.9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562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2400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𝑜𝑟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0.9616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this canonical variate as an overall measure of the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second son’s</a:t>
                </a:r>
                <a:r>
                  <a:rPr lang="en-US" sz="2400" dirty="0" smtClean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characteristic</a:t>
                </a:r>
                <a:r>
                  <a:rPr lang="en-US" sz="2400" dirty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902" y="847277"/>
                <a:ext cx="8374566" cy="2513509"/>
              </a:xfrm>
              <a:prstGeom prst="rect">
                <a:avLst/>
              </a:prstGeom>
              <a:blipFill rotWithShape="0">
                <a:blip r:embed="rId2"/>
                <a:stretch>
                  <a:fillRect l="-1165" b="-2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22457" y="3807962"/>
                <a:ext cx="11732011" cy="18569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tabLst>
                    <a:tab pos="685800" algn="l"/>
                  </a:tabLst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second canonical variable of 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first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son:</a:t>
                </a:r>
              </a:p>
              <a:p>
                <a:pPr marR="0" lvl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685800" algn="l"/>
                  </a:tabLst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None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of the correlations is particularly large,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𝐶𝑜𝑟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−0.2927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𝐶𝑜𝑟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)=0.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2743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 so, this canonical variable yields little information about the data. </a:t>
                </a:r>
                <a:endParaRPr lang="en-US" sz="24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57" y="3807962"/>
                <a:ext cx="11732011" cy="1856919"/>
              </a:xfrm>
              <a:prstGeom prst="rect">
                <a:avLst/>
              </a:prstGeom>
              <a:blipFill rotWithShape="0">
                <a:blip r:embed="rId3"/>
                <a:stretch>
                  <a:fillRect l="-832" r="-884" b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64" y="1131413"/>
            <a:ext cx="3084475" cy="22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663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lot of first1 by secon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425" y="779806"/>
            <a:ext cx="7620000" cy="5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99944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6312" y="623336"/>
            <a:ext cx="1131477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 library("MVA") </a:t>
            </a:r>
          </a:p>
          <a:p>
            <a:r>
              <a:rPr lang="en-US" sz="3200" dirty="0">
                <a:solidFill>
                  <a:srgbClr val="0070C0"/>
                </a:solidFill>
              </a:rPr>
              <a:t>&gt; library("</a:t>
            </a:r>
            <a:r>
              <a:rPr lang="en-US" sz="3200" dirty="0" err="1">
                <a:solidFill>
                  <a:srgbClr val="0070C0"/>
                </a:solidFill>
              </a:rPr>
              <a:t>candisc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  <a:p>
            <a:r>
              <a:rPr lang="en-US" sz="3200" dirty="0">
                <a:solidFill>
                  <a:srgbClr val="0070C0"/>
                </a:solidFill>
              </a:rPr>
              <a:t>&gt; library("CCA")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&gt; </a:t>
            </a:r>
            <a:r>
              <a:rPr lang="en-US" sz="3200" dirty="0" err="1">
                <a:solidFill>
                  <a:srgbClr val="0070C0"/>
                </a:solidFill>
              </a:rPr>
              <a:t>df</a:t>
            </a:r>
            <a:r>
              <a:rPr lang="en-US" sz="3200" dirty="0">
                <a:solidFill>
                  <a:srgbClr val="0070C0"/>
                </a:solidFill>
              </a:rPr>
              <a:t> &lt;- read.csv("D:/STAT </a:t>
            </a:r>
            <a:r>
              <a:rPr lang="en-US" sz="3200" dirty="0" smtClean="0">
                <a:solidFill>
                  <a:srgbClr val="0070C0"/>
                </a:solidFill>
              </a:rPr>
              <a:t>4400/Data/headsize.csv</a:t>
            </a:r>
            <a:r>
              <a:rPr lang="en-US" sz="3200" dirty="0">
                <a:solidFill>
                  <a:srgbClr val="0070C0"/>
                </a:solidFill>
              </a:rPr>
              <a:t>")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&gt; </a:t>
            </a:r>
            <a:r>
              <a:rPr lang="en-US" sz="3200" dirty="0">
                <a:solidFill>
                  <a:srgbClr val="0070C0"/>
                </a:solidFill>
              </a:rPr>
              <a:t>x &lt;- </a:t>
            </a:r>
            <a:r>
              <a:rPr lang="en-US" sz="3200" dirty="0" err="1">
                <a:solidFill>
                  <a:srgbClr val="0070C0"/>
                </a:solidFill>
              </a:rPr>
              <a:t>cbind</a:t>
            </a:r>
            <a:r>
              <a:rPr lang="en-US" sz="3200" dirty="0">
                <a:solidFill>
                  <a:srgbClr val="0070C0"/>
                </a:solidFill>
              </a:rPr>
              <a:t>(df$head1, df$breadth1)</a:t>
            </a:r>
          </a:p>
          <a:p>
            <a:r>
              <a:rPr lang="en-US" sz="3200" dirty="0">
                <a:solidFill>
                  <a:srgbClr val="0070C0"/>
                </a:solidFill>
              </a:rPr>
              <a:t>&gt; y &lt;- </a:t>
            </a:r>
            <a:r>
              <a:rPr lang="en-US" sz="3200" dirty="0" err="1">
                <a:solidFill>
                  <a:srgbClr val="0070C0"/>
                </a:solidFill>
              </a:rPr>
              <a:t>cbind</a:t>
            </a:r>
            <a:r>
              <a:rPr lang="en-US" sz="3200" dirty="0">
                <a:solidFill>
                  <a:srgbClr val="0070C0"/>
                </a:solidFill>
              </a:rPr>
              <a:t>(df$head2, df$breadth2)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&gt; </a:t>
            </a:r>
            <a:r>
              <a:rPr lang="en-US" sz="3200" dirty="0">
                <a:solidFill>
                  <a:srgbClr val="0070C0"/>
                </a:solidFill>
              </a:rPr>
              <a:t>(</a:t>
            </a:r>
            <a:r>
              <a:rPr lang="en-US" sz="3200" dirty="0" err="1" smtClean="0">
                <a:solidFill>
                  <a:srgbClr val="0070C0"/>
                </a:solidFill>
              </a:rPr>
              <a:t>cca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>
                <a:solidFill>
                  <a:srgbClr val="0070C0"/>
                </a:solidFill>
              </a:rPr>
              <a:t>&lt;- CCA::cc(</a:t>
            </a:r>
            <a:r>
              <a:rPr lang="en-US" sz="3200" dirty="0" err="1">
                <a:solidFill>
                  <a:srgbClr val="0070C0"/>
                </a:solidFill>
              </a:rPr>
              <a:t>x,y</a:t>
            </a:r>
            <a:r>
              <a:rPr lang="en-US" sz="3200" dirty="0">
                <a:solidFill>
                  <a:srgbClr val="0070C0"/>
                </a:solidFill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2667708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51" y="1689346"/>
            <a:ext cx="10657996" cy="126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10611" y="387006"/>
            <a:ext cx="96882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a. Test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for Relationship Between Canonical Variate pairs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889438" y="1118045"/>
                <a:ext cx="44742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0,   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438" y="1118045"/>
                <a:ext cx="4474238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6845324" y="3205847"/>
                <a:ext cx="45183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  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324" y="3205847"/>
                <a:ext cx="451835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10720873" y="2953854"/>
            <a:ext cx="312576" cy="383395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3560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4230363" y="1092281"/>
                <a:ext cx="436317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056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071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endParaRPr lang="en-US" sz="2400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.140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0.187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363" y="1092281"/>
                <a:ext cx="4363175" cy="830997"/>
              </a:xfrm>
              <a:prstGeom prst="rect">
                <a:avLst/>
              </a:prstGeom>
              <a:blipFill rotWithShape="0">
                <a:blip r:embed="rId2"/>
                <a:stretch>
                  <a:fillRect b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444" y="-52239"/>
            <a:ext cx="4401580" cy="451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7740849" y="4630687"/>
                <a:ext cx="436317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0502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0802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endParaRPr lang="en-US" sz="2400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.176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0.262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849" y="4630687"/>
                <a:ext cx="4363175" cy="830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43" y="2202891"/>
            <a:ext cx="5139946" cy="336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8219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7464" y="161765"/>
            <a:ext cx="116270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 Interpret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member of a canonical variate pair using its correlations with the member variables;</a:t>
            </a:r>
            <a:endParaRPr lang="en-US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4961365" y="644178"/>
                <a:ext cx="7093103" cy="3170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tabLst>
                    <a:tab pos="685800" algn="l"/>
                  </a:tabLst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first canonical variable of the first son:</a:t>
                </a:r>
              </a:p>
              <a:p>
                <a:pPr marR="0" lvl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685800" algn="l"/>
                  </a:tabLst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Two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correlations are uniformly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large</a:t>
                </a:r>
                <a:r>
                  <a:rPr lang="en-US" sz="2400" dirty="0" smtClean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R="0" lvl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685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𝐶𝑜𝑟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=0.9353, </m:t>
                      </m:r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sz="2400" i="1" dirty="0" err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𝑜𝑟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)=0.9272</m:t>
                      </m:r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0" lvl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685800" algn="l"/>
                  </a:tabLst>
                </a:pPr>
                <a:r>
                  <a:rPr lang="en-US" sz="2400" dirty="0" smtClean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Therefore</a:t>
                </a:r>
                <a:r>
                  <a:rPr lang="en-US" sz="2400" dirty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this canonical variate as an overall measure of the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first son’s</a:t>
                </a:r>
                <a:r>
                  <a:rPr lang="en-US" sz="2400" dirty="0" smtClean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characteristic</a:t>
                </a:r>
                <a:r>
                  <a:rPr lang="en-US" sz="2400" dirty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65" y="644178"/>
                <a:ext cx="7093103" cy="3170099"/>
              </a:xfrm>
              <a:prstGeom prst="rect">
                <a:avLst/>
              </a:prstGeom>
              <a:blipFill rotWithShape="0">
                <a:blip r:embed="rId2"/>
                <a:stretch>
                  <a:fillRect l="-1376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849852" y="3814277"/>
                <a:ext cx="7204616" cy="30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tabLst>
                    <a:tab pos="685800" algn="l"/>
                  </a:tabLst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second canonical variable of 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first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son:</a:t>
                </a:r>
              </a:p>
              <a:p>
                <a:pPr marR="0" lvl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685800" algn="l"/>
                  </a:tabLst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None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of the correlations is particularly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large.</a:t>
                </a:r>
              </a:p>
              <a:p>
                <a:pPr>
                  <a:lnSpc>
                    <a:spcPct val="150000"/>
                  </a:lnSpc>
                  <a:spcAft>
                    <a:spcPts val="800"/>
                  </a:spcAft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𝐶𝑜𝑟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−0.3539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𝐶𝑜𝑟</m:t>
                    </m:r>
                    <m:d>
                      <m:dPr>
                        <m:ctrlPr>
                          <a:rPr lang="en-US" sz="2400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0.3747 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so, this canonical variable yields little information about the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variability of the data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852" y="3814277"/>
                <a:ext cx="7204616" cy="3008324"/>
              </a:xfrm>
              <a:prstGeom prst="rect">
                <a:avLst/>
              </a:prstGeom>
              <a:blipFill rotWithShape="0">
                <a:blip r:embed="rId3"/>
                <a:stretch>
                  <a:fillRect l="-1355" r="-508" b="-3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83" y="1864310"/>
            <a:ext cx="4246201" cy="133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380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7464" y="161765"/>
            <a:ext cx="116270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c) Interpret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member of a canonical variate pair using its correlations with the member variables;</a:t>
            </a:r>
            <a:endParaRPr lang="en-US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4348975" y="847275"/>
                <a:ext cx="8374566" cy="2513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tabLst>
                    <a:tab pos="685800" algn="l"/>
                  </a:tabLst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first canonical variable of the first son:</a:t>
                </a:r>
              </a:p>
              <a:p>
                <a:pPr marR="0" lvl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685800" algn="l"/>
                  </a:tabLst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Two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correlations are uniformly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large</a:t>
                </a:r>
                <a:r>
                  <a:rPr lang="en-US" sz="2400" dirty="0" smtClean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R="0" lvl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685800" algn="l"/>
                  </a:tabLst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𝐶𝑜𝑟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=0.9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562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2400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𝑜𝑟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0.9616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this canonical variate as an overall measure of the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second son’s</a:t>
                </a:r>
                <a:r>
                  <a:rPr lang="en-US" sz="2400" dirty="0" smtClean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characteristic</a:t>
                </a:r>
                <a:r>
                  <a:rPr lang="en-US" sz="2400" dirty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975" y="847275"/>
                <a:ext cx="8374566" cy="2513509"/>
              </a:xfrm>
              <a:prstGeom prst="rect">
                <a:avLst/>
              </a:prstGeom>
              <a:blipFill rotWithShape="0">
                <a:blip r:embed="rId2"/>
                <a:stretch>
                  <a:fillRect l="-1092" b="-2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22457" y="3807962"/>
                <a:ext cx="11732011" cy="18569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  <a:tabLst>
                    <a:tab pos="685800" algn="l"/>
                  </a:tabLst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second canonical variable of 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first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son:</a:t>
                </a:r>
              </a:p>
              <a:p>
                <a:pPr marR="0" lvl="0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685800" algn="l"/>
                  </a:tabLst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None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of the correlations is particularly large,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𝐶𝑜𝑟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−0.2927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𝐶𝑜𝑟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)=0.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2743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 so, this canonical variable yields little information about the data. </a:t>
                </a:r>
                <a:endParaRPr lang="en-US" sz="24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57" y="3807962"/>
                <a:ext cx="11732011" cy="1856919"/>
              </a:xfrm>
              <a:prstGeom prst="rect">
                <a:avLst/>
              </a:prstGeom>
              <a:blipFill rotWithShape="0">
                <a:blip r:embed="rId3"/>
                <a:stretch>
                  <a:fillRect l="-832" r="-884" b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2" y="1355777"/>
            <a:ext cx="3724507" cy="183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9293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7990" y="323385"/>
            <a:ext cx="684684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# R function to test for statistically significant canonical dimensions</a:t>
            </a:r>
          </a:p>
          <a:p>
            <a:r>
              <a:rPr lang="en-US" sz="1600" dirty="0" err="1">
                <a:solidFill>
                  <a:srgbClr val="0070C0"/>
                </a:solidFill>
              </a:rPr>
              <a:t>cc.sig</a:t>
            </a:r>
            <a:r>
              <a:rPr lang="en-US" sz="1600" dirty="0">
                <a:solidFill>
                  <a:srgbClr val="0070C0"/>
                </a:solidFill>
              </a:rPr>
              <a:t> &lt;- function(x, y) </a:t>
            </a:r>
            <a:r>
              <a:rPr lang="en-US" sz="1600" dirty="0" smtClean="0">
                <a:solidFill>
                  <a:srgbClr val="0070C0"/>
                </a:solidFill>
              </a:rPr>
              <a:t>{</a:t>
            </a:r>
          </a:p>
          <a:p>
            <a:r>
              <a:rPr lang="en-US" sz="1600" dirty="0" smtClean="0">
                <a:solidFill>
                  <a:srgbClr val="0070C0"/>
                </a:solidFill>
              </a:rPr>
              <a:t>cc1 </a:t>
            </a:r>
            <a:r>
              <a:rPr lang="en-US" sz="1600" dirty="0">
                <a:solidFill>
                  <a:srgbClr val="0070C0"/>
                </a:solidFill>
              </a:rPr>
              <a:t>&lt;- </a:t>
            </a:r>
            <a:r>
              <a:rPr lang="en-US" sz="1600" dirty="0" err="1">
                <a:solidFill>
                  <a:srgbClr val="0070C0"/>
                </a:solidFill>
              </a:rPr>
              <a:t>cancor</a:t>
            </a:r>
            <a:r>
              <a:rPr lang="en-US" sz="1600" dirty="0">
                <a:solidFill>
                  <a:srgbClr val="0070C0"/>
                </a:solidFill>
              </a:rPr>
              <a:t>(x, y)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 </a:t>
            </a:r>
            <a:r>
              <a:rPr lang="en-US" sz="1600" dirty="0" err="1">
                <a:solidFill>
                  <a:srgbClr val="0070C0"/>
                </a:solidFill>
              </a:rPr>
              <a:t>ev</a:t>
            </a:r>
            <a:r>
              <a:rPr lang="en-US" sz="1600" dirty="0">
                <a:solidFill>
                  <a:srgbClr val="0070C0"/>
                </a:solidFill>
              </a:rPr>
              <a:t> &lt;- (1 - cc1$cor^2) </a:t>
            </a:r>
            <a:endParaRPr lang="en-US" sz="1600" dirty="0" smtClean="0">
              <a:solidFill>
                <a:srgbClr val="0070C0"/>
              </a:solidFill>
            </a:endParaRPr>
          </a:p>
          <a:p>
            <a:r>
              <a:rPr lang="en-US" sz="1600" dirty="0" smtClean="0">
                <a:solidFill>
                  <a:srgbClr val="0070C0"/>
                </a:solidFill>
              </a:rPr>
              <a:t>  </a:t>
            </a:r>
            <a:r>
              <a:rPr lang="en-US" sz="1600" dirty="0">
                <a:solidFill>
                  <a:srgbClr val="0070C0"/>
                </a:solidFill>
              </a:rPr>
              <a:t>n &lt;- dim(x)[1]  </a:t>
            </a:r>
            <a:endParaRPr lang="en-US" sz="1600" dirty="0" smtClean="0">
              <a:solidFill>
                <a:srgbClr val="0070C0"/>
              </a:solidFill>
            </a:endParaRPr>
          </a:p>
          <a:p>
            <a:r>
              <a:rPr lang="en-US" sz="1600" dirty="0" smtClean="0">
                <a:solidFill>
                  <a:srgbClr val="0070C0"/>
                </a:solidFill>
              </a:rPr>
              <a:t>  </a:t>
            </a:r>
            <a:r>
              <a:rPr lang="en-US" sz="1600" dirty="0">
                <a:solidFill>
                  <a:srgbClr val="0070C0"/>
                </a:solidFill>
              </a:rPr>
              <a:t>p &lt;- dim(x)[2]  </a:t>
            </a:r>
            <a:endParaRPr lang="en-US" sz="1600" dirty="0" smtClean="0">
              <a:solidFill>
                <a:srgbClr val="0070C0"/>
              </a:solidFill>
            </a:endParaRPr>
          </a:p>
          <a:p>
            <a:r>
              <a:rPr lang="en-US" sz="1600" dirty="0" smtClean="0">
                <a:solidFill>
                  <a:srgbClr val="0070C0"/>
                </a:solidFill>
              </a:rPr>
              <a:t>  </a:t>
            </a:r>
            <a:r>
              <a:rPr lang="en-US" sz="1600" dirty="0">
                <a:solidFill>
                  <a:srgbClr val="0070C0"/>
                </a:solidFill>
              </a:rPr>
              <a:t>q &lt;- dim(y)[2]  </a:t>
            </a:r>
            <a:endParaRPr lang="en-US" sz="1600" dirty="0" smtClean="0">
              <a:solidFill>
                <a:srgbClr val="0070C0"/>
              </a:solidFill>
            </a:endParaRPr>
          </a:p>
          <a:p>
            <a:r>
              <a:rPr lang="en-US" sz="1600" dirty="0" smtClean="0">
                <a:solidFill>
                  <a:srgbClr val="0070C0"/>
                </a:solidFill>
              </a:rPr>
              <a:t>  </a:t>
            </a:r>
            <a:r>
              <a:rPr lang="en-US" sz="1600" dirty="0">
                <a:solidFill>
                  <a:srgbClr val="0070C0"/>
                </a:solidFill>
              </a:rPr>
              <a:t>k &lt;- min(p, q)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 m &lt;- n - 3/2 - (p + q)/2 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 w &lt;- rev(</a:t>
            </a:r>
            <a:r>
              <a:rPr lang="en-US" sz="1600" dirty="0" err="1">
                <a:solidFill>
                  <a:srgbClr val="0070C0"/>
                </a:solidFill>
              </a:rPr>
              <a:t>cumprod</a:t>
            </a:r>
            <a:r>
              <a:rPr lang="en-US" sz="1600" dirty="0">
                <a:solidFill>
                  <a:srgbClr val="0070C0"/>
                </a:solidFill>
              </a:rPr>
              <a:t>(rev(</a:t>
            </a:r>
            <a:r>
              <a:rPr lang="en-US" sz="1600" dirty="0" err="1">
                <a:solidFill>
                  <a:srgbClr val="0070C0"/>
                </a:solidFill>
              </a:rPr>
              <a:t>ev</a:t>
            </a:r>
            <a:r>
              <a:rPr lang="en-US" sz="1600" dirty="0" smtClean="0">
                <a:solidFill>
                  <a:srgbClr val="0070C0"/>
                </a:solidFill>
              </a:rPr>
              <a:t>)))</a:t>
            </a:r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 smtClean="0">
                <a:solidFill>
                  <a:srgbClr val="0070C0"/>
                </a:solidFill>
              </a:rPr>
              <a:t>  </a:t>
            </a:r>
            <a:r>
              <a:rPr lang="en-US" sz="1600" dirty="0">
                <a:solidFill>
                  <a:srgbClr val="0070C0"/>
                </a:solidFill>
              </a:rPr>
              <a:t>d1 &lt;- d2 &lt;- f &lt;- vector("numeric", k)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 for (</a:t>
            </a:r>
            <a:r>
              <a:rPr lang="en-US" sz="1600" dirty="0" err="1">
                <a:solidFill>
                  <a:srgbClr val="0070C0"/>
                </a:solidFill>
              </a:rPr>
              <a:t>i</a:t>
            </a:r>
            <a:r>
              <a:rPr lang="en-US" sz="1600" dirty="0">
                <a:solidFill>
                  <a:srgbClr val="0070C0"/>
                </a:solidFill>
              </a:rPr>
              <a:t> in 1:k) {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   s &lt;- </a:t>
            </a:r>
            <a:r>
              <a:rPr lang="en-US" sz="1600" dirty="0" err="1">
                <a:solidFill>
                  <a:srgbClr val="0070C0"/>
                </a:solidFill>
              </a:rPr>
              <a:t>sqrt</a:t>
            </a:r>
            <a:r>
              <a:rPr lang="en-US" sz="1600" dirty="0">
                <a:solidFill>
                  <a:srgbClr val="0070C0"/>
                </a:solidFill>
              </a:rPr>
              <a:t>((p^2 * q^2 - 4)/(p^2 + q^2 - 5))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   </a:t>
            </a:r>
            <a:r>
              <a:rPr lang="en-US" sz="1600" dirty="0" err="1">
                <a:solidFill>
                  <a:srgbClr val="0070C0"/>
                </a:solidFill>
              </a:rPr>
              <a:t>si</a:t>
            </a:r>
            <a:r>
              <a:rPr lang="en-US" sz="1600" dirty="0">
                <a:solidFill>
                  <a:srgbClr val="0070C0"/>
                </a:solidFill>
              </a:rPr>
              <a:t> &lt;- 1/s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   d1[</a:t>
            </a:r>
            <a:r>
              <a:rPr lang="en-US" sz="1600" dirty="0" err="1">
                <a:solidFill>
                  <a:srgbClr val="0070C0"/>
                </a:solidFill>
              </a:rPr>
              <a:t>i</a:t>
            </a:r>
            <a:r>
              <a:rPr lang="en-US" sz="1600" dirty="0">
                <a:solidFill>
                  <a:srgbClr val="0070C0"/>
                </a:solidFill>
              </a:rPr>
              <a:t>] &lt;- p * q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   d2[</a:t>
            </a:r>
            <a:r>
              <a:rPr lang="en-US" sz="1600" dirty="0" err="1">
                <a:solidFill>
                  <a:srgbClr val="0070C0"/>
                </a:solidFill>
              </a:rPr>
              <a:t>i</a:t>
            </a:r>
            <a:r>
              <a:rPr lang="en-US" sz="1600" dirty="0">
                <a:solidFill>
                  <a:srgbClr val="0070C0"/>
                </a:solidFill>
              </a:rPr>
              <a:t>] &lt;- m * s - p * q/2 + 1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   r &lt;- (1 - w[</a:t>
            </a:r>
            <a:r>
              <a:rPr lang="en-US" sz="1600" dirty="0" err="1">
                <a:solidFill>
                  <a:srgbClr val="0070C0"/>
                </a:solidFill>
              </a:rPr>
              <a:t>i</a:t>
            </a:r>
            <a:r>
              <a:rPr lang="en-US" sz="1600" dirty="0">
                <a:solidFill>
                  <a:srgbClr val="0070C0"/>
                </a:solidFill>
              </a:rPr>
              <a:t>]^</a:t>
            </a:r>
            <a:r>
              <a:rPr lang="en-US" sz="1600" dirty="0" err="1">
                <a:solidFill>
                  <a:srgbClr val="0070C0"/>
                </a:solidFill>
              </a:rPr>
              <a:t>si</a:t>
            </a:r>
            <a:r>
              <a:rPr lang="en-US" sz="1600" dirty="0">
                <a:solidFill>
                  <a:srgbClr val="0070C0"/>
                </a:solidFill>
              </a:rPr>
              <a:t>)/w[</a:t>
            </a:r>
            <a:r>
              <a:rPr lang="en-US" sz="1600" dirty="0" err="1">
                <a:solidFill>
                  <a:srgbClr val="0070C0"/>
                </a:solidFill>
              </a:rPr>
              <a:t>i</a:t>
            </a:r>
            <a:r>
              <a:rPr lang="en-US" sz="1600" dirty="0">
                <a:solidFill>
                  <a:srgbClr val="0070C0"/>
                </a:solidFill>
              </a:rPr>
              <a:t>]^</a:t>
            </a:r>
            <a:r>
              <a:rPr lang="en-US" sz="1600" dirty="0" err="1">
                <a:solidFill>
                  <a:srgbClr val="0070C0"/>
                </a:solidFill>
              </a:rPr>
              <a:t>si</a:t>
            </a:r>
            <a:endParaRPr lang="en-US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    f[</a:t>
            </a:r>
            <a:r>
              <a:rPr lang="en-US" sz="1600" dirty="0" err="1">
                <a:solidFill>
                  <a:srgbClr val="0070C0"/>
                </a:solidFill>
              </a:rPr>
              <a:t>i</a:t>
            </a:r>
            <a:r>
              <a:rPr lang="en-US" sz="1600" dirty="0">
                <a:solidFill>
                  <a:srgbClr val="0070C0"/>
                </a:solidFill>
              </a:rPr>
              <a:t>] &lt;- r * d2[</a:t>
            </a:r>
            <a:r>
              <a:rPr lang="en-US" sz="1600" dirty="0" err="1">
                <a:solidFill>
                  <a:srgbClr val="0070C0"/>
                </a:solidFill>
              </a:rPr>
              <a:t>i</a:t>
            </a:r>
            <a:r>
              <a:rPr lang="en-US" sz="1600" dirty="0">
                <a:solidFill>
                  <a:srgbClr val="0070C0"/>
                </a:solidFill>
              </a:rPr>
              <a:t>]/d1[</a:t>
            </a:r>
            <a:r>
              <a:rPr lang="en-US" sz="1600" dirty="0" err="1">
                <a:solidFill>
                  <a:srgbClr val="0070C0"/>
                </a:solidFill>
              </a:rPr>
              <a:t>i</a:t>
            </a:r>
            <a:r>
              <a:rPr lang="en-US" sz="1600" dirty="0">
                <a:solidFill>
                  <a:srgbClr val="0070C0"/>
                </a:solidFill>
              </a:rPr>
              <a:t>]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   p &lt;- p - 1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   q &lt;- q - 1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 }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 </a:t>
            </a:r>
            <a:r>
              <a:rPr lang="en-US" sz="1600" dirty="0" err="1">
                <a:solidFill>
                  <a:srgbClr val="0070C0"/>
                </a:solidFill>
              </a:rPr>
              <a:t>pv</a:t>
            </a:r>
            <a:r>
              <a:rPr lang="en-US" sz="1600" dirty="0">
                <a:solidFill>
                  <a:srgbClr val="0070C0"/>
                </a:solidFill>
              </a:rPr>
              <a:t> &lt;- round(pf(f, d1, d2, </a:t>
            </a:r>
            <a:r>
              <a:rPr lang="en-US" sz="1600" dirty="0" err="1">
                <a:solidFill>
                  <a:srgbClr val="0070C0"/>
                </a:solidFill>
              </a:rPr>
              <a:t>lower.tail</a:t>
            </a:r>
            <a:r>
              <a:rPr lang="en-US" sz="1600" dirty="0">
                <a:solidFill>
                  <a:srgbClr val="0070C0"/>
                </a:solidFill>
              </a:rPr>
              <a:t> = FALSE), 6) 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 </a:t>
            </a:r>
            <a:r>
              <a:rPr lang="en-US" sz="1600" dirty="0" err="1">
                <a:solidFill>
                  <a:srgbClr val="0070C0"/>
                </a:solidFill>
              </a:rPr>
              <a:t>dmat</a:t>
            </a:r>
            <a:r>
              <a:rPr lang="en-US" sz="1600" dirty="0">
                <a:solidFill>
                  <a:srgbClr val="0070C0"/>
                </a:solidFill>
              </a:rPr>
              <a:t> &lt;- </a:t>
            </a:r>
            <a:r>
              <a:rPr lang="en-US" sz="1600" dirty="0" err="1">
                <a:solidFill>
                  <a:srgbClr val="0070C0"/>
                </a:solidFill>
              </a:rPr>
              <a:t>cbind</a:t>
            </a:r>
            <a:r>
              <a:rPr lang="en-US" sz="1600" dirty="0">
                <a:solidFill>
                  <a:srgbClr val="0070C0"/>
                </a:solidFill>
              </a:rPr>
              <a:t>(</a:t>
            </a:r>
            <a:r>
              <a:rPr lang="en-US" sz="1600" dirty="0" err="1">
                <a:solidFill>
                  <a:srgbClr val="0070C0"/>
                </a:solidFill>
              </a:rPr>
              <a:t>cor</a:t>
            </a:r>
            <a:r>
              <a:rPr lang="en-US" sz="1600" dirty="0">
                <a:solidFill>
                  <a:srgbClr val="0070C0"/>
                </a:solidFill>
              </a:rPr>
              <a:t> = cc1$cor, </a:t>
            </a:r>
            <a:r>
              <a:rPr lang="en-US" sz="1600" dirty="0" err="1">
                <a:solidFill>
                  <a:srgbClr val="0070C0"/>
                </a:solidFill>
              </a:rPr>
              <a:t>WilksL</a:t>
            </a:r>
            <a:r>
              <a:rPr lang="en-US" sz="1600" dirty="0">
                <a:solidFill>
                  <a:srgbClr val="0070C0"/>
                </a:solidFill>
              </a:rPr>
              <a:t> = w, F = f, df1 = d1, df2 = d2, p = </a:t>
            </a:r>
            <a:r>
              <a:rPr lang="en-US" sz="1600" dirty="0" err="1">
                <a:solidFill>
                  <a:srgbClr val="0070C0"/>
                </a:solidFill>
              </a:rPr>
              <a:t>pv</a:t>
            </a:r>
            <a:r>
              <a:rPr lang="en-US" sz="1600" dirty="0">
                <a:solidFill>
                  <a:srgbClr val="0070C0"/>
                </a:solidFill>
              </a:rPr>
              <a:t>)</a:t>
            </a:r>
          </a:p>
          <a:p>
            <a:r>
              <a:rPr lang="en-US" sz="1600" dirty="0">
                <a:solidFill>
                  <a:srgbClr val="0070C0"/>
                </a:solidFill>
              </a:rPr>
              <a:t>  return(</a:t>
            </a:r>
            <a:r>
              <a:rPr lang="en-US" sz="1600" dirty="0" err="1">
                <a:solidFill>
                  <a:srgbClr val="0070C0"/>
                </a:solidFill>
              </a:rPr>
              <a:t>dmat</a:t>
            </a:r>
            <a:r>
              <a:rPr lang="en-US" sz="1600" dirty="0">
                <a:solidFill>
                  <a:srgbClr val="0070C0"/>
                </a:solidFill>
              </a:rPr>
              <a:t>)</a:t>
            </a:r>
          </a:p>
          <a:p>
            <a:r>
              <a:rPr lang="en-US" sz="1600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6725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5901" y="69161"/>
            <a:ext cx="119778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 PCA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7" y="2473402"/>
            <a:ext cx="1198233" cy="11610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232" y="2473402"/>
            <a:ext cx="2704554" cy="11877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5223" y="1755349"/>
            <a:ext cx="4784605" cy="25740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5740" y="1982630"/>
            <a:ext cx="272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Examination performances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5224" y="702730"/>
                <a:ext cx="115119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principal components of the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are the linear combination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1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24" y="702730"/>
                <a:ext cx="11511976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847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249765" y="1739282"/>
            <a:ext cx="4461778" cy="2590122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204" y="2167296"/>
            <a:ext cx="41529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4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5901" y="69161"/>
            <a:ext cx="119778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 PCA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7" y="2473402"/>
            <a:ext cx="1198233" cy="11610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232" y="2473402"/>
            <a:ext cx="2704554" cy="11877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5224" y="1755350"/>
            <a:ext cx="4579332" cy="20142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5740" y="1982630"/>
            <a:ext cx="272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Examination performances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5224" y="702730"/>
                <a:ext cx="115119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principal components of the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are the linear combination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1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24" y="702730"/>
                <a:ext cx="11511976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847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249765" y="1739282"/>
            <a:ext cx="4307339" cy="1942489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204" y="2167296"/>
            <a:ext cx="4152900" cy="1514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5224" y="4025955"/>
            <a:ext cx="524214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close examination of the two spaces in</a:t>
            </a:r>
          </a:p>
          <a:p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q</a:t>
            </a:r>
          </a:p>
          <a:p>
            <a:pPr marL="457200" indent="-457200">
              <a:buAutoNum type="arabicParenR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variance of the variables</a:t>
            </a:r>
          </a:p>
          <a:p>
            <a:pPr marL="342900" indent="-342900">
              <a:buAutoNum type="arabicParenR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covariance between two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67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5901" y="69161"/>
            <a:ext cx="119778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 PCA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84661" y="1122408"/>
            <a:ext cx="4307339" cy="1942489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880" y="1336414"/>
            <a:ext cx="4152900" cy="1514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09910" y="1528771"/>
                <a:ext cx="2788840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10" y="1528771"/>
                <a:ext cx="2788840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3501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39129" y="761658"/>
                <a:ext cx="45870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Principal Component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29" y="761658"/>
                <a:ext cx="4587090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656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9910" y="1977817"/>
                <a:ext cx="5130059" cy="2877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en-US" sz="24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ar</m:t>
                    </m:r>
                    <m: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var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en-US" sz="24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</a:t>
                </a:r>
                <a:r>
                  <a:rPr lang="en-US" sz="24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(x)</a:t>
                </a:r>
                <a:r>
                  <a:rPr lang="en-US" sz="2400" b="1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The constraint of the coefficient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</a:rPr>
                  <a:t>=1</a:t>
                </a:r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10" y="1977817"/>
                <a:ext cx="5130059" cy="2877583"/>
              </a:xfrm>
              <a:prstGeom prst="rect">
                <a:avLst/>
              </a:prstGeom>
              <a:blipFill rotWithShape="0">
                <a:blip r:embed="rId5"/>
                <a:stretch>
                  <a:fillRect l="-1902" b="-4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90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5901" y="69161"/>
            <a:ext cx="119778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 PCA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84661" y="1122408"/>
            <a:ext cx="4307339" cy="1942489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880" y="1336414"/>
            <a:ext cx="4152900" cy="1514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09910" y="1528771"/>
                <a:ext cx="4991623" cy="3370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en-US" sz="24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ar</m:t>
                    </m:r>
                    <m: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var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</a:t>
                </a:r>
                <a:r>
                  <a:rPr 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(x)</a:t>
                </a:r>
                <a:r>
                  <a:rPr lang="en-US" sz="2400" b="1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  <m:sSub>
                      <m:sSub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=1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The covariance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10" y="1528771"/>
                <a:ext cx="4991623" cy="3370731"/>
              </a:xfrm>
              <a:prstGeom prst="rect">
                <a:avLst/>
              </a:prstGeom>
              <a:blipFill rotWithShape="0">
                <a:blip r:embed="rId3"/>
                <a:stretch>
                  <a:fillRect l="-1954" t="-1447" r="-733" b="-3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39129" y="761658"/>
                <a:ext cx="46835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Principal Component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29" y="761658"/>
                <a:ext cx="4683526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601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9910" y="4899502"/>
                <a:ext cx="11417412" cy="1110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ov</m:t>
                    </m:r>
                    <m: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cov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  <m:r>
                      <m:rPr>
                        <m:sty m:val="p"/>
                      </m:rPr>
                      <a:rPr lang="el-GR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10" y="4899502"/>
                <a:ext cx="11417412" cy="1110625"/>
              </a:xfrm>
              <a:prstGeom prst="rect">
                <a:avLst/>
              </a:prstGeom>
              <a:blipFill rotWithShape="0">
                <a:blip r:embed="rId5"/>
                <a:stretch>
                  <a:fillRect l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85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5901" y="69161"/>
            <a:ext cx="119778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 PCA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84661" y="1122408"/>
            <a:ext cx="4307339" cy="1942489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880" y="1336414"/>
            <a:ext cx="4152900" cy="1514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09910" y="1528771"/>
                <a:ext cx="6946517" cy="3376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en-US" sz="24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ar</m:t>
                    </m:r>
                    <m: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var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</a:t>
                </a:r>
                <a:r>
                  <a:rPr 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(x)</a:t>
                </a:r>
                <a:r>
                  <a:rPr lang="en-US" sz="2400" b="1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  <m:sSub>
                      <m:sSub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=1</a:t>
                </a:r>
              </a:p>
              <a:p>
                <a:pPr marL="342900" indent="-342900">
                  <a:buAutoNum type="arabicParenR"/>
                </a:pPr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The covariance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 variables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10" y="1528771"/>
                <a:ext cx="6946517" cy="3376374"/>
              </a:xfrm>
              <a:prstGeom prst="rect">
                <a:avLst/>
              </a:prstGeom>
              <a:blipFill rotWithShape="0">
                <a:blip r:embed="rId3"/>
                <a:stretch>
                  <a:fillRect l="-1405" t="-1444" b="-3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39129" y="761658"/>
                <a:ext cx="46835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Principal Component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29" y="761658"/>
                <a:ext cx="4683526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601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9910" y="4893070"/>
                <a:ext cx="11417412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ov</m:t>
                    </m:r>
                    <m: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cov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  <m:r>
                      <m:rPr>
                        <m:sty m:val="p"/>
                      </m:rPr>
                      <a:rPr lang="el-GR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10" y="4893070"/>
                <a:ext cx="11417412" cy="1281376"/>
              </a:xfrm>
              <a:prstGeom prst="rect">
                <a:avLst/>
              </a:prstGeom>
              <a:blipFill rotWithShape="0">
                <a:blip r:embed="rId5"/>
                <a:stretch>
                  <a:fillRect l="-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2546" y="0"/>
            <a:ext cx="5428729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 Principal Components Analysis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9247" y="761508"/>
            <a:ext cx="83020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 Why Principal Components?</a:t>
            </a:r>
          </a:p>
          <a:p>
            <a:pPr marL="514350" indent="-514350">
              <a:buAutoNum type="arabicPeriod"/>
            </a:pPr>
            <a:endParaRPr lang="en-US" sz="28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graphical techniques are likely to be more useful when the number of variables in the data is </a:t>
            </a:r>
            <a:r>
              <a:rPr lang="en-US" sz="28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 small rather than large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ummarize multivariate data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relatively few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variables.</a:t>
            </a:r>
            <a:endParaRPr lang="en-US" sz="28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star plot in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447" y="587404"/>
            <a:ext cx="3940307" cy="355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306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35427" y="352331"/>
                <a:ext cx="11675707" cy="987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3.3 Find the coefficients,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u="none" strike="noStrike" baseline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u="none" strike="noStrike" baseline="0" dirty="0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u="none" strike="noStrike" baseline="0" dirty="0" err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u="none" strike="noStrike" baseline="0" dirty="0" err="1" smtClean="0">
                            <a:latin typeface="Cambria Math" panose="02040503050406030204" pitchFamily="18" charset="0"/>
                          </a:rPr>
                          <m:t>𝑖𝑞</m:t>
                        </m:r>
                      </m:sub>
                    </m:sSub>
                  </m:oMath>
                </a14:m>
                <a:r>
                  <a:rPr lang="en-US" sz="28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a principal component</a:t>
                </a:r>
              </a:p>
              <a:p>
                <a:r>
                  <a:rPr lang="en-US" sz="28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The coefficients of principal components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27" y="352331"/>
                <a:ext cx="11675707" cy="987322"/>
              </a:xfrm>
              <a:prstGeom prst="rect">
                <a:avLst/>
              </a:prstGeom>
              <a:blipFill rotWithShape="0">
                <a:blip r:embed="rId2"/>
                <a:stretch>
                  <a:fillRect l="-1044" t="-679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71847" y="1425316"/>
                <a:ext cx="11532975" cy="17677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l-GR" sz="26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𝚺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the covariance matrix associated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=[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sz="26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6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the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eigenvalue-eigenvector pairs </a:t>
                </a:r>
                <a:r>
                  <a:rPr lang="en-US" sz="26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6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6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6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6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2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26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ctrlPr>
                          <a:rPr lang="en-US" sz="26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6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6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6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2600" b="1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26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</m:t>
                    </m:r>
                    <m:r>
                      <a:rPr lang="en-US" sz="2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sSub>
                      <m:sSubPr>
                        <m:ctrlPr>
                          <a:rPr lang="en-US" sz="2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6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1" i="0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600" b="1" i="0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𝐪</m:t>
                        </m:r>
                      </m:sub>
                    </m:sSub>
                  </m:oMath>
                </a14:m>
                <a:r>
                  <a:rPr lang="en-US" sz="26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endParaRPr lang="en-US" sz="26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47" y="1425316"/>
                <a:ext cx="11532975" cy="1767792"/>
              </a:xfrm>
              <a:prstGeom prst="rect">
                <a:avLst/>
              </a:prstGeom>
              <a:blipFill rotWithShape="0">
                <a:blip r:embed="rId3"/>
                <a:stretch>
                  <a:fillRect l="-952" t="-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71847" y="2908692"/>
                <a:ext cx="10842028" cy="1222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ar</m:t>
                    </m:r>
                    <m:r>
                      <a:rPr lang="en-US" sz="2400" b="0" i="0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b="0" i="1" u="none" strike="noStrike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u="none" strike="noStrike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𝑉𝑎𝑟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en-US" sz="24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</a:t>
                </a:r>
                <a:r>
                  <a:rPr 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(x)</a:t>
                </a:r>
                <a:r>
                  <a:rPr lang="en-US" sz="2400" b="1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  <m:sSub>
                      <m:sSub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000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  <m:sSub>
                      <m:sSubPr>
                        <m:ctrlP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000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b="1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47" y="2908692"/>
                <a:ext cx="10842028" cy="1222386"/>
              </a:xfrm>
              <a:prstGeom prst="rect">
                <a:avLst/>
              </a:prstGeom>
              <a:blipFill rotWithShape="0">
                <a:blip r:embed="rId4"/>
                <a:stretch>
                  <a:fillRect l="-787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1847" y="2908692"/>
                <a:ext cx="10842028" cy="4837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ar</m:t>
                    </m:r>
                    <m:r>
                      <a:rPr lang="en-US" sz="2400" b="0" i="0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b="0" i="1" u="none" strike="noStrike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u="none" strike="noStrike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𝑉𝑎𝑟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en-US" sz="24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</a:t>
                </a:r>
                <a:r>
                  <a:rPr 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(x)</a:t>
                </a:r>
                <a:r>
                  <a:rPr lang="en-US" sz="2400" b="1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  <m:sSub>
                      <m:sSub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000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  <m:sSub>
                      <m:sSubPr>
                        <m:ctrlP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000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</m:t>
                    </m:r>
                    <m:sSubSup>
                      <m:sSubSup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</a:rPr>
                  <a:t>=1</a:t>
                </a:r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47" y="2908692"/>
                <a:ext cx="10842028" cy="483722"/>
              </a:xfrm>
              <a:prstGeom prst="rect">
                <a:avLst/>
              </a:prstGeom>
              <a:blipFill rotWithShape="0">
                <a:blip r:embed="rId5"/>
                <a:stretch>
                  <a:fillRect l="-787" t="-6329" b="-29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71847" y="3631347"/>
                <a:ext cx="10842028" cy="4837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ar</m:t>
                    </m:r>
                    <m:r>
                      <a:rPr lang="en-US" sz="2400" b="0" i="0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b="0" i="1" u="none" strike="noStrike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u="none" strike="noStrike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𝑉𝑎𝑟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en-US" sz="24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</a:t>
                </a:r>
                <a:r>
                  <a:rPr 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(x)</a:t>
                </a:r>
                <a:r>
                  <a:rPr lang="en-US" sz="2400" b="1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  <m:sSub>
                      <m:sSub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000" b="1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  <m:sSub>
                      <m:sSubPr>
                        <m:ctrlP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000" b="1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</a:rPr>
                  <a:t>=1</a:t>
                </a:r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47" y="3631347"/>
                <a:ext cx="10842028" cy="483722"/>
              </a:xfrm>
              <a:prstGeom prst="rect">
                <a:avLst/>
              </a:prstGeom>
              <a:blipFill rotWithShape="0">
                <a:blip r:embed="rId6"/>
                <a:stretch>
                  <a:fillRect l="-787" t="-6329" b="-29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71847" y="4434623"/>
                <a:ext cx="10842028" cy="4837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ar</m:t>
                    </m:r>
                    <m:r>
                      <a:rPr lang="en-US" sz="2400" b="0" i="0" u="none" strike="noStrike" baseline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b="0" i="1" u="none" strike="noStrike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u="none" strike="noStrike" baseline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𝑉𝑎𝑟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en-US" sz="24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</a:t>
                </a:r>
                <a:r>
                  <a:rPr 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(x)</a:t>
                </a:r>
                <a:r>
                  <a:rPr lang="en-US" sz="2400" b="1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  <m:sSub>
                      <m:sSub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000" b="1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</m:sSub>
                    <m:sSubSup>
                      <m:sSubSupPr>
                        <m:ctrlPr>
                          <a:rPr lang="en-US" sz="20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l-GR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20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  <m:sSub>
                      <m:sSubPr>
                        <m:ctrlP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000" b="1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1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  </m:t>
                    </m:r>
                    <m:sSubSup>
                      <m:sSubSup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</a:rPr>
                  <a:t>=1</a:t>
                </a:r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47" y="4434623"/>
                <a:ext cx="10842028" cy="483722"/>
              </a:xfrm>
              <a:prstGeom prst="rect">
                <a:avLst/>
              </a:prstGeom>
              <a:blipFill rotWithShape="0">
                <a:blip r:embed="rId7"/>
                <a:stretch>
                  <a:fillRect l="-787" t="-625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0" y="5067324"/>
                <a:ext cx="12111134" cy="1479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ov</m:t>
                    </m:r>
                    <m: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𝑖𝑞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sz="280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cov</m:t>
                    </m:r>
                    <m:r>
                      <a:rPr lang="en-US" sz="2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𝑗𝑞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8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8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28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  <m:r>
                      <m:rPr>
                        <m:sty m:val="p"/>
                      </m:rPr>
                      <a:rPr lang="el-GR" sz="2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sSub>
                      <m:sSubPr>
                        <m:ctrlPr>
                          <a:rPr lang="en-US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8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  <m:r>
                      <a:rPr lang="en-US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8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8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  <m:sup>
                        <m:r>
                          <a:rPr lang="en-US" sz="28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𝐓</m:t>
                        </m:r>
                      </m:sup>
                    </m:sSubSup>
                    <m:sSub>
                      <m:sSub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𝐣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67324"/>
                <a:ext cx="12111134" cy="1479508"/>
              </a:xfrm>
              <a:prstGeom prst="rect">
                <a:avLst/>
              </a:prstGeom>
              <a:blipFill rotWithShape="0">
                <a:blip r:embed="rId8"/>
                <a:stretch>
                  <a:fillRect l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868860" y="5657296"/>
                <a:ext cx="1323140" cy="450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sz="2000" b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𝐢</m:t>
                            </m:r>
                          </m:sub>
                          <m:sup>
                            <m:r>
                              <a:rPr lang="en-US" sz="2000" b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𝐓</m:t>
                            </m:r>
                          </m:sup>
                        </m:sSubSup>
                        <m:r>
                          <a:rPr lang="en-US" sz="2000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𝐞</m:t>
                        </m:r>
                      </m:e>
                      <m:sub>
                        <m:r>
                          <a:rPr lang="en-US" sz="2000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𝐣</m:t>
                        </m:r>
                      </m:sub>
                    </m:sSub>
                  </m:oMath>
                </a14:m>
                <a:r>
                  <a:rPr lang="en-US" sz="2000" dirty="0" smtClean="0"/>
                  <a:t>=0</a:t>
                </a:r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8860" y="5657296"/>
                <a:ext cx="1323140" cy="450701"/>
              </a:xfrm>
              <a:prstGeom prst="rect">
                <a:avLst/>
              </a:prstGeom>
              <a:blipFill rotWithShape="0">
                <a:blip r:embed="rId9"/>
                <a:stretch>
                  <a:fillRect t="-1351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184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35427" y="352331"/>
                <a:ext cx="11675707" cy="13874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3.3 Find the coefficients,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u="none" strike="noStrike" baseline="0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u="none" strike="noStrike" baseline="0" dirty="0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u="none" strike="noStrike" baseline="0" dirty="0" err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u="none" strike="noStrike" baseline="0" dirty="0" err="1" smtClean="0">
                            <a:latin typeface="Cambria Math" panose="02040503050406030204" pitchFamily="18" charset="0"/>
                          </a:rPr>
                          <m:t>𝑖𝑞</m:t>
                        </m:r>
                      </m:sub>
                    </m:sSub>
                  </m:oMath>
                </a14:m>
                <a:r>
                  <a:rPr lang="en-US" sz="28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a principal component</a:t>
                </a:r>
              </a:p>
              <a:p>
                <a:endParaRPr lang="en-US" sz="2800" b="0" i="0" u="none" strike="noStrike" baseline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6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variation and the eigenvalues of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27" y="352331"/>
                <a:ext cx="11675707" cy="1387431"/>
              </a:xfrm>
              <a:prstGeom prst="rect">
                <a:avLst/>
              </a:prstGeom>
              <a:blipFill rotWithShape="0">
                <a:blip r:embed="rId2"/>
                <a:stretch>
                  <a:fillRect l="-1044" t="-4846" b="-10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326413" y="2757158"/>
            <a:ext cx="114850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An interpretation of the components in terms of the amount of the full variation explained by each component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6752" y="2028710"/>
                <a:ext cx="11504688" cy="424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+…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</a:rPr>
                  <a:t>=Trace(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</a:rPr>
                  <a:t>)</a:t>
                </a:r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52" y="2028710"/>
                <a:ext cx="11504688" cy="424283"/>
              </a:xfrm>
              <a:prstGeom prst="rect">
                <a:avLst/>
              </a:prstGeom>
              <a:blipFill rotWithShape="0">
                <a:blip r:embed="rId3"/>
                <a:stretch>
                  <a:fillRect t="-15942" b="-37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535" y="5504641"/>
            <a:ext cx="2400300" cy="847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812" y="4196484"/>
            <a:ext cx="2162175" cy="7334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6752" y="3661487"/>
            <a:ext cx="11297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ith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explains the following proportion of the total variation:</a:t>
            </a:r>
          </a:p>
        </p:txBody>
      </p:sp>
      <p:sp>
        <p:nvSpPr>
          <p:cNvPr id="9" name="Rectangle 8"/>
          <p:cNvSpPr/>
          <p:nvPr/>
        </p:nvSpPr>
        <p:spPr>
          <a:xfrm>
            <a:off x="306752" y="4929909"/>
            <a:ext cx="7986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of the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eigenvalues divided by its total variation.</a:t>
            </a:r>
          </a:p>
        </p:txBody>
      </p:sp>
    </p:spTree>
    <p:extLst>
      <p:ext uri="{BB962C8B-B14F-4D97-AF65-F5344CB8AC3E}">
        <p14:creationId xmlns:p14="http://schemas.microsoft.com/office/powerpoint/2010/main" val="168287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6476"/>
                <a:ext cx="12192000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3.3.1 Calculating the population principal components suppose the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have the covariance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matrix.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 Find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eigenvalue-eigenvector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pairs</a:t>
                </a:r>
              </a:p>
              <a:p>
                <a:pPr marL="457200" indent="-457200">
                  <a:buAutoNum type="alphaLcPeriod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b. Identify the principal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components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c. Compute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𝑉𝑎𝑟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d. Compute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𝐶𝑜𝑣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 Find the total variances</a:t>
                </a:r>
              </a:p>
              <a:p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476"/>
                <a:ext cx="12192000" cy="4893647"/>
              </a:xfrm>
              <a:prstGeom prst="rect">
                <a:avLst/>
              </a:prstGeom>
              <a:blipFill rotWithShape="0">
                <a:blip r:embed="rId2"/>
                <a:stretch>
                  <a:fillRect l="-750" t="-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854" y="859953"/>
            <a:ext cx="1676400" cy="1019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844643" y="947057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643" y="947057"/>
                <a:ext cx="226023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108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357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65" y="140044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3.4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principal components be extracted from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7665" y="824979"/>
                <a:ext cx="11829535" cy="5078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Often the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variables in the data set are very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their scales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variability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etc. Basing the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PCA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would lead to variables with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 variances dominating the most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important principal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components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Changing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units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measurement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(e.g., from ounces to pounds, or from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feet to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inches) would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change the PCA solution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often preferred to base the PCA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 on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eigenvectors and eigenvalues of </a:t>
                </a:r>
                <a:r>
                  <a:rPr lang="el-GR" sz="24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ρ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(correlation matrix) rather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than </a:t>
                </a:r>
                <a:r>
                  <a:rPr lang="el-GR" sz="24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sz="24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(variance-covariance matrix)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sz="24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correlation matrix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rather than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sample covariance matrix). This is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equivalent to initially standardizing all variables and then performing the PCA based on </a:t>
                </a:r>
                <a:r>
                  <a:rPr lang="el-GR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5" y="824979"/>
                <a:ext cx="11829535" cy="5078313"/>
              </a:xfrm>
              <a:prstGeom prst="rect">
                <a:avLst/>
              </a:prstGeom>
              <a:blipFill rotWithShape="0">
                <a:blip r:embed="rId2"/>
                <a:stretch>
                  <a:fillRect l="-670" r="-876" b="-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20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063" y="180436"/>
            <a:ext cx="1163838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3.4.2 Principal components obtained from covariance and correlation matrices are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L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 matrix</a:t>
            </a:r>
          </a:p>
          <a:p>
            <a:pPr marL="457200" indent="-457200">
              <a:buAutoNum type="alphaL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Find eigenvalue-eigenvector pairs </a:t>
            </a:r>
            <a:r>
              <a:rPr lang="el-G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l-GR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endParaRPr lang="en-US" sz="24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Find principal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Compute the proportions explained by the principal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correlations between the principal components and standardized variables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083" y="845022"/>
            <a:ext cx="20669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5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063" y="180436"/>
            <a:ext cx="11638383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3.4.2 Principal components obtained from covariance and correlation matrices are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L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 matrix</a:t>
            </a:r>
          </a:p>
          <a:p>
            <a:pPr marL="457200" indent="-457200">
              <a:buAutoNum type="alphaL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LcPeriod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L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eigenvalue-eigenvector pairs </a:t>
            </a:r>
            <a:r>
              <a:rPr lang="el-G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l-GR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endParaRPr lang="en-US" sz="24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Find principal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Compute the proportions explained by the principal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correlations between the principal components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3" y="1442225"/>
            <a:ext cx="2066925" cy="752475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35373" y="848967"/>
            <a:ext cx="6735778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library("MVA") &gt;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my.m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&lt;-matrix(c(1, 4, 4, 100),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nrow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=2);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my.d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&lt;-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diag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(c(1, .1));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my.cm&lt;-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my.d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%*%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my.m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%*%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my.d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; my.cm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[,1] [,2]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[1,] 1.0 0.4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[2,] 0.4 1.0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0433" y="2286422"/>
            <a:ext cx="3090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my.cm&lt;-cov2cor(</a:t>
            </a:r>
            <a:r>
              <a:rPr lang="en-US" sz="2400" dirty="0" err="1">
                <a:solidFill>
                  <a:srgbClr val="C00000"/>
                </a:solidFill>
              </a:rPr>
              <a:t>my.m</a:t>
            </a:r>
            <a:r>
              <a:rPr lang="en-US" sz="2400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03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063" y="180436"/>
            <a:ext cx="1163838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3.4.2 Principal components obtained from covariance and correlation matrices are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L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 matrix</a:t>
            </a:r>
          </a:p>
          <a:p>
            <a:pPr marL="457200" indent="-457200">
              <a:buAutoNum type="alphaL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LcPeriod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L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eigenvalue-eigenvector pairs </a:t>
            </a:r>
            <a:r>
              <a:rPr lang="el-GR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l-GR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endParaRPr lang="en-US" sz="24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3" y="1442225"/>
            <a:ext cx="2066925" cy="752475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35373" y="848967"/>
            <a:ext cx="6735778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library("MVA") &gt;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my.m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&lt;-matrix(c(1, 4, 4, 100),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nrow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=2);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my.d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&lt;-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diag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(c(1, .1));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my.cm&lt;-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my.d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%*%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my.m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%*%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my.d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; my.cm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[,1] [,2]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[1,] 1.0 0.4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[2,] 0.4 1.0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0433" y="2286422"/>
            <a:ext cx="3090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my.cm&lt;-cov2cor(</a:t>
            </a:r>
            <a:r>
              <a:rPr lang="en-US" sz="2400" dirty="0" err="1">
                <a:solidFill>
                  <a:srgbClr val="C00000"/>
                </a:solidFill>
              </a:rPr>
              <a:t>my.m</a:t>
            </a:r>
            <a:r>
              <a:rPr lang="en-US" sz="24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51651" y="3566688"/>
            <a:ext cx="6559984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eigen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my.m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$values [1] 100.1613532 0.8386468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200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$vectors</a:t>
            </a:r>
          </a:p>
          <a:p>
            <a:pPr marL="1714500" lvl="3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[,1] [,2]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[1,] 0.04030552 -0.99918740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[2,] 0.99918740 0.04030552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97782" y="3366634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nl-NL" sz="20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eigen(my.cm</a:t>
            </a:r>
            <a:r>
              <a:rPr lang="nl-NL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nl-NL" sz="2000" dirty="0"/>
              <a:t>$values</a:t>
            </a:r>
          </a:p>
          <a:p>
            <a:r>
              <a:rPr lang="nl-NL" sz="2000" dirty="0"/>
              <a:t>[1] 1.4 0.6</a:t>
            </a:r>
          </a:p>
          <a:p>
            <a:endParaRPr lang="nl-NL" sz="2000" dirty="0"/>
          </a:p>
          <a:p>
            <a:r>
              <a:rPr lang="nl-NL" sz="2000" dirty="0"/>
              <a:t>$vectors</a:t>
            </a:r>
          </a:p>
          <a:p>
            <a:r>
              <a:rPr lang="nl-NL" sz="2000" dirty="0"/>
              <a:t>          [,1]       [,2]</a:t>
            </a:r>
          </a:p>
          <a:p>
            <a:r>
              <a:rPr lang="nl-NL" sz="2000" dirty="0"/>
              <a:t>[1,] 0.7071068 -0.7071068</a:t>
            </a:r>
          </a:p>
          <a:p>
            <a:r>
              <a:rPr lang="nl-NL" sz="2000" dirty="0"/>
              <a:t>[2,] 0.7071068  0.7071068</a:t>
            </a:r>
          </a:p>
        </p:txBody>
      </p:sp>
    </p:spTree>
    <p:extLst>
      <p:ext uri="{BB962C8B-B14F-4D97-AF65-F5344CB8AC3E}">
        <p14:creationId xmlns:p14="http://schemas.microsoft.com/office/powerpoint/2010/main" val="69879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063" y="180436"/>
            <a:ext cx="116383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3.4.2 Principal components obtained from covariance and correlation matrices are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Compute the proportions explained by the principal components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05560" y="1674514"/>
            <a:ext cx="6559984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eigen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my.m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$values [1] 100.1613532 0.8386468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200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$vectors</a:t>
            </a:r>
          </a:p>
          <a:p>
            <a:pPr marL="1714500" lvl="3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[,1] [,2]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[1,] 0.04030552 -0.99918740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[2,] 0.99918740 0.04030552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0210" y="1474459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nl-NL" sz="20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eigen(my.cm</a:t>
            </a:r>
            <a:r>
              <a:rPr lang="nl-NL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nl-NL" sz="2000" dirty="0"/>
              <a:t>$values</a:t>
            </a:r>
          </a:p>
          <a:p>
            <a:r>
              <a:rPr lang="nl-NL" sz="2000" dirty="0"/>
              <a:t>[1] 1.4 0.6</a:t>
            </a:r>
          </a:p>
          <a:p>
            <a:endParaRPr lang="nl-NL" sz="2000" dirty="0"/>
          </a:p>
          <a:p>
            <a:r>
              <a:rPr lang="nl-NL" sz="2000" dirty="0"/>
              <a:t>$vectors</a:t>
            </a:r>
          </a:p>
          <a:p>
            <a:r>
              <a:rPr lang="nl-NL" sz="2000" dirty="0"/>
              <a:t>          [,1]       [,2]</a:t>
            </a:r>
          </a:p>
          <a:p>
            <a:r>
              <a:rPr lang="nl-NL" sz="2000" dirty="0"/>
              <a:t>[1,] 0.7071068 -0.7071068</a:t>
            </a:r>
          </a:p>
          <a:p>
            <a:r>
              <a:rPr lang="nl-NL" sz="2000" dirty="0"/>
              <a:t>[2,] 0.7071068  0.7071068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885869" y="4363148"/>
                <a:ext cx="3497239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=0.707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+0.707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i="0" dirty="0" smtClean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=−.707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+0.707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869" y="4363148"/>
                <a:ext cx="3497239" cy="83099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05560" y="4363147"/>
                <a:ext cx="3311676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=0.04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+0.999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i="0" dirty="0" smtClean="0">
                  <a:solidFill>
                    <a:srgbClr val="00B0F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=−.999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+0.04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60" y="4363147"/>
                <a:ext cx="3311676" cy="8309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66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2063" y="180436"/>
                <a:ext cx="11638383" cy="5473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3.4.2 Principal components obtained from covariance and correlation matrices are different.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d. Compute the proportions explained by the principal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components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0" dirty="0" smtClean="0"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1.4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1.4+.6</m:t>
                        </m:r>
                      </m:den>
                    </m:f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=70%,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0%, </m:t>
                    </m:r>
                  </m:oMath>
                </a14:m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the correlations between the principal components and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original variables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𝐶𝑜𝑟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=?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63" y="180436"/>
                <a:ext cx="11638383" cy="5473678"/>
              </a:xfrm>
              <a:prstGeom prst="rect">
                <a:avLst/>
              </a:prstGeom>
              <a:blipFill rotWithShape="0">
                <a:blip r:embed="rId2"/>
                <a:stretch>
                  <a:fillRect l="-838" t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279" y="543455"/>
            <a:ext cx="2066925" cy="752475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427677" y="1755418"/>
            <a:ext cx="5931017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eigen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my.m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$values [1] 100.1613532 0.8386468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200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$vectors</a:t>
            </a:r>
          </a:p>
          <a:p>
            <a:pPr marL="1714500" lvl="3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[,1] [,2]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[1,] 0.04030552 -0.99918740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[2,] 0.99918740 0.04030552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5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8896" y="0"/>
                <a:ext cx="11953103" cy="9246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3.6 Rescaling the principal components</a:t>
                </a:r>
              </a:p>
              <a:p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between </a:t>
                </a:r>
                <a:r>
                  <a:rPr lang="en-US" sz="26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6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principal 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any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96" y="0"/>
                <a:ext cx="11953103" cy="924677"/>
              </a:xfrm>
              <a:prstGeom prst="rect">
                <a:avLst/>
              </a:prstGeom>
              <a:blipFill rotWithShape="0">
                <a:blip r:embed="rId2"/>
                <a:stretch>
                  <a:fillRect l="-918" t="-5921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27262" y="3493462"/>
                <a:ext cx="11629292" cy="2392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𝑍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b="0" i="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i="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 the principal components obtained from the sample</a:t>
                </a:r>
                <a:r>
                  <a:rPr lang="en-US" sz="2400" b="0" i="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correlation matrix R,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2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 correlation coefficients between the 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the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62" y="3493462"/>
                <a:ext cx="11629292" cy="2392899"/>
              </a:xfrm>
              <a:prstGeom prst="rect">
                <a:avLst/>
              </a:prstGeom>
              <a:blipFill rotWithShape="0">
                <a:blip r:embed="rId3"/>
                <a:stretch>
                  <a:fillRect l="-839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00801" y="1107894"/>
                <a:ext cx="11629292" cy="2023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</a:t>
                </a:r>
                <a:r>
                  <a:rPr lang="en-US" sz="2400" i="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 the principal components obtained from the sample</a:t>
                </a:r>
                <a:r>
                  <a:rPr lang="en-US" sz="2400" b="0" i="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covariance matrix S,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2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are the correlation coefficients between the 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the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01" y="1107894"/>
                <a:ext cx="11629292" cy="2023567"/>
              </a:xfrm>
              <a:prstGeom prst="rect">
                <a:avLst/>
              </a:prstGeom>
              <a:blipFill rotWithShape="0">
                <a:blip r:embed="rId4"/>
                <a:stretch>
                  <a:fillRect l="-839" t="-1807" b="-4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94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5487" y="4254893"/>
            <a:ext cx="119265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question of interest might be how best to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 </a:t>
            </a:r>
            <a:r>
              <a:rPr lang="en-US" sz="24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informative index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overall examination performance 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614" y="1740012"/>
            <a:ext cx="6623849" cy="22239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445" y="-36214"/>
            <a:ext cx="1160457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Why Principal Components?</a:t>
            </a:r>
          </a:p>
          <a:p>
            <a:pPr marL="514350" indent="-514350">
              <a:buAutoNum type="arabicPeriod"/>
            </a:pPr>
            <a:endParaRPr lang="en-US" sz="28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Summarize multivariate data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relatively few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indices in daily life problems</a:t>
            </a:r>
            <a:endParaRPr lang="en-US" sz="28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701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8896" y="0"/>
            <a:ext cx="1195310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3.6 Rescaling the principal components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238896" y="2963228"/>
            <a:ext cx="116292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3.6.1 Find the correlations between the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variables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example 3.4.1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5" y="4174404"/>
            <a:ext cx="5204596" cy="1845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079" y="3568602"/>
            <a:ext cx="2066925" cy="752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5980" y="602685"/>
                <a:ext cx="11412727" cy="2023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are the principal components obtained from the sample covariance matrix S, then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24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sz="2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are the correlation coefficients between the 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the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80" y="602685"/>
                <a:ext cx="11412727" cy="2023567"/>
              </a:xfrm>
              <a:prstGeom prst="rect">
                <a:avLst/>
              </a:prstGeom>
              <a:blipFill rotWithShape="0">
                <a:blip r:embed="rId4"/>
                <a:stretch>
                  <a:fillRect l="-801" t="-1807" b="-4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84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508" y="714328"/>
            <a:ext cx="115980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3.7 How the principal components predict the </a:t>
            </a:r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observed covariance 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81015" y="1699847"/>
                <a:ext cx="7166642" cy="546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800" dirty="0" smtClean="0"/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 smtClean="0"/>
                  <a:t>=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b="0" i="1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…,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015" y="1699847"/>
                <a:ext cx="7166642" cy="546625"/>
              </a:xfrm>
              <a:prstGeom prst="rect">
                <a:avLst/>
              </a:prstGeom>
              <a:blipFill rotWithShape="0">
                <a:blip r:embed="rId2"/>
                <a:stretch>
                  <a:fillRect t="-5556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140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73137" y="141627"/>
            <a:ext cx="5328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3.8 Choosing the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8337" y="729860"/>
                <a:ext cx="11691815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Retain the first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components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sufficient to explain a specified percentage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70%, 80%, or 90%)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total variance of the original variables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Keep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 the components whose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eigenvalues are at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least                          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eigenvalue.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extracted from correlation matrix, the average is 1.</a:t>
                </a: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Cattell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(1965) introduced the </a:t>
                </a:r>
                <a:r>
                  <a:rPr lang="en-US" sz="24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scree </a:t>
                </a:r>
                <a:r>
                  <a:rPr lang="en-US" sz="2400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diagram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Look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the “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elbow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in the curve and choose the corresponding number of components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37" y="729860"/>
                <a:ext cx="11691815" cy="3416320"/>
              </a:xfrm>
              <a:prstGeom prst="rect">
                <a:avLst/>
              </a:prstGeom>
              <a:blipFill rotWithShape="0">
                <a:blip r:embed="rId2"/>
                <a:stretch>
                  <a:fillRect l="-730" t="-1429" r="-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669" y="1772871"/>
            <a:ext cx="1599224" cy="5681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365" y="4012853"/>
            <a:ext cx="64865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01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73137" y="141627"/>
            <a:ext cx="5328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3.8 Choosing the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8337" y="729860"/>
                <a:ext cx="11691815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Retain the first m components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sufficient to explain a specified percentage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70%, 80%, or 90%)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total variance of the original variables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Keep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 the components whose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eigenvalues are at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least                          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eigenvalue. If </a:t>
                </a:r>
                <a:r>
                  <a:rPr lang="el-GR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en-US" sz="2400" dirty="0" err="1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extracted from correlation matrix, the average is 1</a:t>
                </a: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Cattell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(1965) introduced the </a:t>
                </a:r>
                <a:r>
                  <a:rPr lang="en-US" sz="24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scree </a:t>
                </a:r>
                <a:r>
                  <a:rPr lang="en-US" sz="2400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diagram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Look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the “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elbow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in the curve and choose the corresponding number of components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Jolliffe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(1986) suggested a modified scree plot that plotted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against </a:t>
                </a:r>
                <a:r>
                  <a:rPr lang="en-US" sz="2400" dirty="0" err="1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37" y="729860"/>
                <a:ext cx="11691815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730" t="-1288" r="-156" b="-2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669" y="1772871"/>
            <a:ext cx="1599224" cy="5681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137" y="4642080"/>
            <a:ext cx="4668611" cy="212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3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2949" y="595829"/>
            <a:ext cx="116894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3.8.1 Draw a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 diagram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two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ways to determine the number of principal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blood data.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362" y="1494188"/>
            <a:ext cx="4409038" cy="48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1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0"/>
                <a:ext cx="12192000" cy="6503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3.9 Principal Component Scores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Calculate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principal component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scores for each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observation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get the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 score for observation 1, plug the observed variable values for that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observation into the first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 linear combination: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𝟏𝟐</m:t>
                        </m:r>
                      </m:sub>
                    </m:sSub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score is regarding to the original coordinate.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Textbook: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𝟏𝟏</m:t>
                        </m:r>
                      </m:sub>
                    </m:sSub>
                    <m:sSub>
                      <m:sSub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𝟏𝟐</m:t>
                        </m:r>
                      </m:sub>
                    </m:sSub>
                    <m:sSub>
                      <m:sSub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)+</m:t>
                    </m:r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sub>
                    </m:sSub>
                    <m:sSub>
                      <m:sSub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scores are regarding to the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shifted coordinate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center of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Plug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observed x-values into the second component to get the second PC score for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observation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so on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the components are derived from the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matrix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would contain individual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standardized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scores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variable.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𝟏𝟐</m:t>
                          </m:r>
                        </m:sub>
                      </m:sSub>
                      <m:sSub>
                        <m:sSubPr>
                          <m:ctrlP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sub>
                      </m:sSub>
                      <m:sSub>
                        <m:sSubPr>
                          <m:ctrlP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6503832"/>
              </a:xfrm>
              <a:prstGeom prst="rect">
                <a:avLst/>
              </a:prstGeom>
              <a:blipFill rotWithShape="0">
                <a:blip r:embed="rId2"/>
                <a:stretch>
                  <a:fillRect l="-750" t="-750" r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72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7665" y="0"/>
                <a:ext cx="11928390" cy="65556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3.10.1 Use PCA to analyze </a:t>
                </a:r>
                <a:r>
                  <a:rPr lang="en-US" sz="24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headsize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data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Understand data and select the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sons' head lengths as two variables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PCA.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Visualize bivariate data and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examine potential outliers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Is it necessary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standardize the data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furthering PCA? Why?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Compute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covariance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eigenvalues and the eigenvectors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show axes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What are the variances of the two principal components? What percentage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accounts for total variations of the original data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Plot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principal component scores. Compute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principal component scores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data for the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family,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191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179 mm.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9.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Geometric interpretation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Principal components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5" y="0"/>
                <a:ext cx="11928390" cy="6555641"/>
              </a:xfrm>
              <a:prstGeom prst="rect">
                <a:avLst/>
              </a:prstGeom>
              <a:blipFill rotWithShape="0">
                <a:blip r:embed="rId2"/>
                <a:stretch>
                  <a:fillRect l="-766" t="-744" r="-204" b="-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067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65" y="0"/>
            <a:ext cx="119283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3.10.1 Use PCA to analyze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headsize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Understand data and select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two sons' head lengths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two variables in the PCA.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983390"/>
              </p:ext>
            </p:extLst>
          </p:nvPr>
        </p:nvGraphicFramePr>
        <p:xfrm>
          <a:off x="8048188" y="903187"/>
          <a:ext cx="4143812" cy="5764928"/>
        </p:xfrm>
        <a:graphic>
          <a:graphicData uri="http://schemas.openxmlformats.org/drawingml/2006/table">
            <a:tbl>
              <a:tblPr/>
              <a:tblGrid>
                <a:gridCol w="1035953"/>
                <a:gridCol w="1035953"/>
                <a:gridCol w="1035953"/>
                <a:gridCol w="1035953"/>
              </a:tblGrid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head1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breadth1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head2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breadth2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51987" y="1295594"/>
            <a:ext cx="7985156" cy="22159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library("MVA")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headsize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&lt;-read.csv("D:/STAT 4400/Data/headsize.csv", header=TRUE)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head_dat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&lt;-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headsize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[,c("head1","head2")]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2906" y="3963179"/>
            <a:ext cx="7843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Visualize bivariate data and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examine potential outliers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3470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65" y="0"/>
            <a:ext cx="11928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3.10.1 Use PCA to analyze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headsize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Visualize bivariate data and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examine potential outliers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192" y="362874"/>
            <a:ext cx="3340034" cy="37897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532" y="1154161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/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plot(data=</a:t>
            </a:r>
            <a:r>
              <a:rPr lang="en-US" sz="24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head_dat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head1~head2)</a:t>
            </a:r>
          </a:p>
          <a:p>
            <a:pPr fontAlgn="t"/>
            <a:r>
              <a:rPr lang="en-US" sz="24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bvbox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head_dat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24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t"/>
            <a:endParaRPr 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t"/>
            <a:endParaRPr lang="en-US" sz="24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potential outlier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412" y="1015663"/>
            <a:ext cx="3151951" cy="35763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789" y="4335262"/>
            <a:ext cx="10637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Is it necessary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standardize the data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furthering PCA? Why?</a:t>
            </a:r>
          </a:p>
        </p:txBody>
      </p:sp>
    </p:spTree>
    <p:extLst>
      <p:ext uri="{BB962C8B-B14F-4D97-AF65-F5344CB8AC3E}">
        <p14:creationId xmlns:p14="http://schemas.microsoft.com/office/powerpoint/2010/main" val="3926649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64" y="0"/>
            <a:ext cx="9015416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3.10.1 Use PCA to analyze </a:t>
            </a:r>
            <a:r>
              <a:rPr lang="en-US" sz="26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headsize</a:t>
            </a:r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Is it necessary </a:t>
            </a:r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standardize the data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furthering PCA? Why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sz="2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No,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because the two variables have the </a:t>
            </a:r>
            <a:r>
              <a:rPr lang="en-US" sz="2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units. Without standardization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data, </a:t>
            </a:r>
            <a:r>
              <a:rPr lang="en-US" sz="2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information relative to scale of the variable is preserved.</a:t>
            </a:r>
          </a:p>
          <a:p>
            <a:pPr>
              <a:lnSpc>
                <a:spcPct val="150000"/>
              </a:lnSpc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 a statistical summary of the data, and find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eigenvalues and the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eigenvectors of covariance matrix.</a:t>
            </a:r>
          </a:p>
        </p:txBody>
      </p:sp>
      <p:sp>
        <p:nvSpPr>
          <p:cNvPr id="2" name="Rectangle 1"/>
          <p:cNvSpPr/>
          <p:nvPr/>
        </p:nvSpPr>
        <p:spPr>
          <a:xfrm>
            <a:off x="9073080" y="0"/>
            <a:ext cx="31189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416BC"/>
                </a:solidFill>
              </a:rPr>
              <a:t> head1  head2 </a:t>
            </a:r>
          </a:p>
          <a:p>
            <a:r>
              <a:rPr lang="en-US" dirty="0">
                <a:solidFill>
                  <a:srgbClr val="0416BC"/>
                </a:solidFill>
              </a:rPr>
              <a:t>185.72 183.84 </a:t>
            </a:r>
            <a:endParaRPr lang="en-US" dirty="0" smtClean="0">
              <a:solidFill>
                <a:srgbClr val="0416BC"/>
              </a:solidFill>
            </a:endParaRPr>
          </a:p>
          <a:p>
            <a:endParaRPr lang="en-US" dirty="0">
              <a:solidFill>
                <a:srgbClr val="0416BC"/>
              </a:solidFill>
            </a:endParaRPr>
          </a:p>
          <a:p>
            <a:r>
              <a:rPr lang="en-US" dirty="0">
                <a:solidFill>
                  <a:srgbClr val="0416BC"/>
                </a:solidFill>
              </a:rPr>
              <a:t>&gt; </a:t>
            </a:r>
            <a:r>
              <a:rPr lang="en-US" dirty="0" err="1">
                <a:solidFill>
                  <a:srgbClr val="0416BC"/>
                </a:solidFill>
              </a:rPr>
              <a:t>cov</a:t>
            </a:r>
            <a:r>
              <a:rPr lang="en-US" dirty="0">
                <a:solidFill>
                  <a:srgbClr val="0416BC"/>
                </a:solidFill>
              </a:rPr>
              <a:t>(</a:t>
            </a:r>
            <a:r>
              <a:rPr lang="en-US" dirty="0" err="1">
                <a:solidFill>
                  <a:srgbClr val="0416BC"/>
                </a:solidFill>
              </a:rPr>
              <a:t>head_dat</a:t>
            </a:r>
            <a:r>
              <a:rPr lang="en-US" dirty="0">
                <a:solidFill>
                  <a:srgbClr val="0416BC"/>
                </a:solidFill>
              </a:rPr>
              <a:t>)</a:t>
            </a:r>
          </a:p>
          <a:p>
            <a:r>
              <a:rPr lang="en-US" dirty="0">
                <a:solidFill>
                  <a:srgbClr val="0416BC"/>
                </a:solidFill>
              </a:rPr>
              <a:t>         head1     head2</a:t>
            </a:r>
          </a:p>
          <a:p>
            <a:r>
              <a:rPr lang="en-US" dirty="0">
                <a:solidFill>
                  <a:srgbClr val="0416BC"/>
                </a:solidFill>
              </a:rPr>
              <a:t>head1 95.29333  69.66167</a:t>
            </a:r>
          </a:p>
          <a:p>
            <a:r>
              <a:rPr lang="en-US" dirty="0">
                <a:solidFill>
                  <a:srgbClr val="0416BC"/>
                </a:solidFill>
              </a:rPr>
              <a:t>head2 69.66167 </a:t>
            </a:r>
            <a:r>
              <a:rPr lang="en-US" dirty="0" smtClean="0">
                <a:solidFill>
                  <a:srgbClr val="0416BC"/>
                </a:solidFill>
              </a:rPr>
              <a:t>100.80667</a:t>
            </a:r>
          </a:p>
          <a:p>
            <a:endParaRPr lang="en-US" dirty="0">
              <a:solidFill>
                <a:srgbClr val="0416BC"/>
              </a:solidFill>
            </a:endParaRPr>
          </a:p>
          <a:p>
            <a:r>
              <a:rPr lang="en-US" dirty="0">
                <a:solidFill>
                  <a:srgbClr val="0416BC"/>
                </a:solidFill>
              </a:rPr>
              <a:t>&gt; </a:t>
            </a:r>
            <a:r>
              <a:rPr lang="en-US" dirty="0" err="1">
                <a:solidFill>
                  <a:srgbClr val="0416BC"/>
                </a:solidFill>
              </a:rPr>
              <a:t>eigen</a:t>
            </a:r>
            <a:r>
              <a:rPr lang="en-US" dirty="0">
                <a:solidFill>
                  <a:srgbClr val="0416BC"/>
                </a:solidFill>
              </a:rPr>
              <a:t>(</a:t>
            </a:r>
            <a:r>
              <a:rPr lang="en-US" dirty="0" err="1">
                <a:solidFill>
                  <a:srgbClr val="0416BC"/>
                </a:solidFill>
              </a:rPr>
              <a:t>cov</a:t>
            </a:r>
            <a:r>
              <a:rPr lang="en-US" dirty="0">
                <a:solidFill>
                  <a:srgbClr val="0416BC"/>
                </a:solidFill>
              </a:rPr>
              <a:t>(</a:t>
            </a:r>
            <a:r>
              <a:rPr lang="en-US" dirty="0" err="1">
                <a:solidFill>
                  <a:srgbClr val="0416BC"/>
                </a:solidFill>
              </a:rPr>
              <a:t>head_dat</a:t>
            </a:r>
            <a:r>
              <a:rPr lang="en-US" dirty="0">
                <a:solidFill>
                  <a:srgbClr val="0416BC"/>
                </a:solidFill>
              </a:rPr>
              <a:t>))</a:t>
            </a:r>
          </a:p>
          <a:p>
            <a:r>
              <a:rPr lang="en-US" dirty="0">
                <a:solidFill>
                  <a:srgbClr val="0416BC"/>
                </a:solidFill>
              </a:rPr>
              <a:t>$values</a:t>
            </a:r>
          </a:p>
          <a:p>
            <a:r>
              <a:rPr lang="en-US" dirty="0">
                <a:solidFill>
                  <a:srgbClr val="C00000"/>
                </a:solidFill>
              </a:rPr>
              <a:t>[1] 167.76619  28.33381</a:t>
            </a:r>
          </a:p>
          <a:p>
            <a:endParaRPr lang="en-US" dirty="0">
              <a:solidFill>
                <a:srgbClr val="0416BC"/>
              </a:solidFill>
            </a:endParaRPr>
          </a:p>
          <a:p>
            <a:r>
              <a:rPr lang="en-US" dirty="0">
                <a:solidFill>
                  <a:srgbClr val="0416BC"/>
                </a:solidFill>
              </a:rPr>
              <a:t>$vectors</a:t>
            </a:r>
          </a:p>
          <a:p>
            <a:r>
              <a:rPr lang="en-US" dirty="0">
                <a:solidFill>
                  <a:srgbClr val="0416BC"/>
                </a:solidFill>
              </a:rPr>
              <a:t>          [,1]       [,2]</a:t>
            </a:r>
          </a:p>
          <a:p>
            <a:r>
              <a:rPr lang="en-US" dirty="0">
                <a:solidFill>
                  <a:srgbClr val="0416BC"/>
                </a:solidFill>
              </a:rPr>
              <a:t>[1,] 0.6929858 -0.7209512</a:t>
            </a:r>
          </a:p>
          <a:p>
            <a:r>
              <a:rPr lang="en-US" dirty="0">
                <a:solidFill>
                  <a:srgbClr val="0416BC"/>
                </a:solidFill>
              </a:rPr>
              <a:t>[2,] 0.7209512  0.6929858</a:t>
            </a:r>
          </a:p>
        </p:txBody>
      </p:sp>
    </p:spTree>
    <p:extLst>
      <p:ext uri="{BB962C8B-B14F-4D97-AF65-F5344CB8AC3E}">
        <p14:creationId xmlns:p14="http://schemas.microsoft.com/office/powerpoint/2010/main" val="416607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5487" y="5308007"/>
            <a:ext cx="119265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interest might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how to interpret the data in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more meaningful form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describe the </a:t>
            </a: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 rating of living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5224922" y="146663"/>
            <a:ext cx="1473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74" y="1422738"/>
            <a:ext cx="4321448" cy="36469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283" y="146663"/>
            <a:ext cx="3592236" cy="51317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6975" y="59174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set of data consisting of the following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nine scores for each of a number of cities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746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7664" y="0"/>
                <a:ext cx="12134335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3.10.1 Use PCA to analyze </a:t>
                </a:r>
                <a:r>
                  <a:rPr lang="en-US" sz="24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headsize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data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 Identify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show axes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4" y="0"/>
                <a:ext cx="12134335" cy="1015663"/>
              </a:xfrm>
              <a:prstGeom prst="rect">
                <a:avLst/>
              </a:prstGeom>
              <a:blipFill rotWithShape="0">
                <a:blip r:embed="rId2"/>
                <a:stretch>
                  <a:fillRect l="-753" t="-4790" b="-6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77640" y="1401118"/>
            <a:ext cx="34007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416BC"/>
                </a:solidFill>
              </a:rPr>
              <a:t> head1  head2 </a:t>
            </a:r>
          </a:p>
          <a:p>
            <a:r>
              <a:rPr lang="en-US" dirty="0">
                <a:solidFill>
                  <a:srgbClr val="0416BC"/>
                </a:solidFill>
              </a:rPr>
              <a:t>185.72 183.84 </a:t>
            </a:r>
            <a:endParaRPr lang="en-US" dirty="0" smtClean="0">
              <a:solidFill>
                <a:srgbClr val="0416BC"/>
              </a:solidFill>
            </a:endParaRPr>
          </a:p>
          <a:p>
            <a:endParaRPr lang="en-US" dirty="0">
              <a:solidFill>
                <a:srgbClr val="0416BC"/>
              </a:solidFill>
            </a:endParaRPr>
          </a:p>
          <a:p>
            <a:r>
              <a:rPr lang="en-US" dirty="0">
                <a:solidFill>
                  <a:srgbClr val="0416BC"/>
                </a:solidFill>
              </a:rPr>
              <a:t>&gt; </a:t>
            </a:r>
            <a:r>
              <a:rPr lang="en-US" dirty="0" err="1">
                <a:solidFill>
                  <a:srgbClr val="0416BC"/>
                </a:solidFill>
              </a:rPr>
              <a:t>cov</a:t>
            </a:r>
            <a:r>
              <a:rPr lang="en-US" dirty="0">
                <a:solidFill>
                  <a:srgbClr val="0416BC"/>
                </a:solidFill>
              </a:rPr>
              <a:t>(</a:t>
            </a:r>
            <a:r>
              <a:rPr lang="en-US" dirty="0" err="1">
                <a:solidFill>
                  <a:srgbClr val="0416BC"/>
                </a:solidFill>
              </a:rPr>
              <a:t>head_dat</a:t>
            </a:r>
            <a:r>
              <a:rPr lang="en-US" dirty="0">
                <a:solidFill>
                  <a:srgbClr val="0416BC"/>
                </a:solidFill>
              </a:rPr>
              <a:t>)</a:t>
            </a:r>
          </a:p>
          <a:p>
            <a:r>
              <a:rPr lang="en-US" dirty="0">
                <a:solidFill>
                  <a:srgbClr val="0416BC"/>
                </a:solidFill>
              </a:rPr>
              <a:t>         head1     head2</a:t>
            </a:r>
          </a:p>
          <a:p>
            <a:r>
              <a:rPr lang="en-US" dirty="0">
                <a:solidFill>
                  <a:srgbClr val="0416BC"/>
                </a:solidFill>
              </a:rPr>
              <a:t>head1 95.29333  69.66167</a:t>
            </a:r>
          </a:p>
          <a:p>
            <a:r>
              <a:rPr lang="en-US" dirty="0">
                <a:solidFill>
                  <a:srgbClr val="0416BC"/>
                </a:solidFill>
              </a:rPr>
              <a:t>head2 69.66167 </a:t>
            </a:r>
            <a:r>
              <a:rPr lang="en-US" dirty="0" smtClean="0">
                <a:solidFill>
                  <a:srgbClr val="0416BC"/>
                </a:solidFill>
              </a:rPr>
              <a:t>100.80667</a:t>
            </a:r>
          </a:p>
          <a:p>
            <a:endParaRPr lang="en-US" dirty="0">
              <a:solidFill>
                <a:srgbClr val="0416BC"/>
              </a:solidFill>
            </a:endParaRPr>
          </a:p>
          <a:p>
            <a:r>
              <a:rPr lang="en-US" dirty="0">
                <a:solidFill>
                  <a:srgbClr val="0416BC"/>
                </a:solidFill>
              </a:rPr>
              <a:t>&gt; </a:t>
            </a:r>
            <a:r>
              <a:rPr lang="en-US" dirty="0" err="1">
                <a:solidFill>
                  <a:srgbClr val="0416BC"/>
                </a:solidFill>
              </a:rPr>
              <a:t>eigen</a:t>
            </a:r>
            <a:r>
              <a:rPr lang="en-US" dirty="0">
                <a:solidFill>
                  <a:srgbClr val="0416BC"/>
                </a:solidFill>
              </a:rPr>
              <a:t>(</a:t>
            </a:r>
            <a:r>
              <a:rPr lang="en-US" dirty="0" err="1">
                <a:solidFill>
                  <a:srgbClr val="0416BC"/>
                </a:solidFill>
              </a:rPr>
              <a:t>cov</a:t>
            </a:r>
            <a:r>
              <a:rPr lang="en-US" dirty="0">
                <a:solidFill>
                  <a:srgbClr val="0416BC"/>
                </a:solidFill>
              </a:rPr>
              <a:t>(</a:t>
            </a:r>
            <a:r>
              <a:rPr lang="en-US" dirty="0" err="1">
                <a:solidFill>
                  <a:srgbClr val="0416BC"/>
                </a:solidFill>
              </a:rPr>
              <a:t>head_dat</a:t>
            </a:r>
            <a:r>
              <a:rPr lang="en-US" dirty="0">
                <a:solidFill>
                  <a:srgbClr val="0416BC"/>
                </a:solidFill>
              </a:rPr>
              <a:t>))</a:t>
            </a:r>
          </a:p>
          <a:p>
            <a:r>
              <a:rPr lang="en-US" dirty="0">
                <a:solidFill>
                  <a:srgbClr val="0416BC"/>
                </a:solidFill>
              </a:rPr>
              <a:t>$values</a:t>
            </a:r>
          </a:p>
          <a:p>
            <a:r>
              <a:rPr lang="en-US" dirty="0">
                <a:solidFill>
                  <a:srgbClr val="0416BC"/>
                </a:solidFill>
              </a:rPr>
              <a:t>[1] 167.76619  28.33381</a:t>
            </a:r>
          </a:p>
          <a:p>
            <a:endParaRPr lang="en-US" dirty="0">
              <a:solidFill>
                <a:srgbClr val="0416BC"/>
              </a:solidFill>
            </a:endParaRPr>
          </a:p>
          <a:p>
            <a:r>
              <a:rPr lang="en-US" dirty="0">
                <a:solidFill>
                  <a:srgbClr val="0416BC"/>
                </a:solidFill>
              </a:rPr>
              <a:t>$vectors</a:t>
            </a:r>
          </a:p>
          <a:p>
            <a:r>
              <a:rPr lang="en-US" dirty="0">
                <a:solidFill>
                  <a:srgbClr val="0416BC"/>
                </a:solidFill>
              </a:rPr>
              <a:t>          [,1]       [,2]</a:t>
            </a:r>
          </a:p>
          <a:p>
            <a:r>
              <a:rPr lang="en-US" dirty="0">
                <a:solidFill>
                  <a:srgbClr val="0416BC"/>
                </a:solidFill>
              </a:rPr>
              <a:t>[1,] 0.6929858 -0.7209512</a:t>
            </a:r>
          </a:p>
          <a:p>
            <a:r>
              <a:rPr lang="en-US" dirty="0">
                <a:solidFill>
                  <a:srgbClr val="0416BC"/>
                </a:solidFill>
              </a:rPr>
              <a:t>[2,] 0.7209512  0.6929858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78432" y="1401118"/>
                <a:ext cx="363234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=0.693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+0.721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i="0" dirty="0" smtClean="0">
                  <a:solidFill>
                    <a:srgbClr val="0070C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=−.721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+0.693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432" y="1401118"/>
                <a:ext cx="3632341" cy="8309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73" y="2275136"/>
            <a:ext cx="3179174" cy="3607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828515" y="2275136"/>
                <a:ext cx="5245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515" y="2275136"/>
                <a:ext cx="524567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090798" y="4932496"/>
                <a:ext cx="5990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798" y="4932496"/>
                <a:ext cx="599010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544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7664" y="0"/>
                <a:ext cx="12134335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3.10.1 Use PCA to analyze </a:t>
                </a:r>
                <a:r>
                  <a:rPr lang="en-US" sz="24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headsize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data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 Identify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show axes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4" y="0"/>
                <a:ext cx="12134335" cy="1015663"/>
              </a:xfrm>
              <a:prstGeom prst="rect">
                <a:avLst/>
              </a:prstGeom>
              <a:blipFill rotWithShape="0">
                <a:blip r:embed="rId2"/>
                <a:stretch>
                  <a:fillRect l="-753" t="-4790" b="-6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473" y="2275136"/>
            <a:ext cx="3179174" cy="3607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390561" y="1205494"/>
                <a:ext cx="33634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=0.693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+0.721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561" y="1205494"/>
                <a:ext cx="3363485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80659" y="1492829"/>
            <a:ext cx="5703682" cy="27699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a1&lt;-183.84-0.721*185.72/0.693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b1&lt;-0.721/0.693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a2&lt;-183.84-(-0.693*185.72/0.721)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b2&lt;--0.693/0.721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plot(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head_dat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xlab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"First son's head length (mm)",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ylab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"Second son's head length")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abline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(a1, b1)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abline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(a2, b2,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lty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 = 2)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7916985" y="3806093"/>
            <a:ext cx="109415" cy="8596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165525" y="3613818"/>
            <a:ext cx="2646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solidFill>
                  <a:srgbClr val="C00000"/>
                </a:solidFill>
                <a:latin typeface="Lucida Console" panose="020B0609040504020204" pitchFamily="49" charset="0"/>
              </a:rPr>
              <a:t>(185.72, 183.84)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863071" y="2377136"/>
                <a:ext cx="5245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071" y="2377136"/>
                <a:ext cx="524567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036541" y="5121777"/>
                <a:ext cx="5990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6541" y="5121777"/>
                <a:ext cx="599010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323683" y="1621250"/>
                <a:ext cx="3497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=−.721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+0.693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683" y="1621250"/>
                <a:ext cx="3497239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9273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7665" y="0"/>
                <a:ext cx="11928390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3.10.1 Use PCA to analyze </a:t>
                </a:r>
                <a:r>
                  <a:rPr lang="en-US" sz="24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headsize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data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What are the variances of the two principal components? What percentage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accounts for total variations of the original data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5" y="0"/>
                <a:ext cx="11928390" cy="2123658"/>
              </a:xfrm>
              <a:prstGeom prst="rect">
                <a:avLst/>
              </a:prstGeom>
              <a:blipFill rotWithShape="0">
                <a:blip r:embed="rId2"/>
                <a:stretch>
                  <a:fillRect l="-766" t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8009298" y="1071287"/>
            <a:ext cx="34976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0416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2400" dirty="0" err="1">
                <a:solidFill>
                  <a:srgbClr val="0416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eigen</a:t>
            </a:r>
            <a:r>
              <a:rPr lang="en-US" sz="2400" dirty="0">
                <a:solidFill>
                  <a:srgbClr val="0416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solidFill>
                  <a:srgbClr val="0416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sz="2400" dirty="0">
                <a:solidFill>
                  <a:srgbClr val="0416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solidFill>
                  <a:srgbClr val="0416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head_dat</a:t>
            </a:r>
            <a:r>
              <a:rPr lang="en-US" sz="2400" dirty="0">
                <a:solidFill>
                  <a:srgbClr val="0416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pPr lvl="0"/>
            <a:r>
              <a:rPr lang="en-US" sz="2400" dirty="0">
                <a:solidFill>
                  <a:srgbClr val="0416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$values</a:t>
            </a:r>
          </a:p>
          <a:p>
            <a:pPr lvl="0"/>
            <a:r>
              <a:rPr lang="en-US" sz="2400" dirty="0">
                <a:solidFill>
                  <a:srgbClr val="0416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167.76619  28.33381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5370" y="1803940"/>
            <a:ext cx="7617413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library("MVA")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headsize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&lt;-read.csv("D:/STAT 4400/Data/headsize1.csv", header=TRUE)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headsize_data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Lucida Console" panose="020B06090405040202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headsize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[,c(1,3)]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head_pca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&lt;-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prcomp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(x=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headsize_data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print(summary(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head_pca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), loadings=TRUE)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2000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Importance of components:	 PC1 		PC2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Standard deviation 		12.9525 	5.3230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</a:rPr>
              <a:t>Proportion of Variance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		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Lucida Console" panose="020B0609040504020204" pitchFamily="49" charset="0"/>
              </a:rPr>
              <a:t>0.8555 	0.1445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Cumulative Proportion 		0.8555 	1.0000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52783" y="2567533"/>
            <a:ext cx="40106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first principal accounts for 86% of the variance.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438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65" y="0"/>
            <a:ext cx="119283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3.10.1 Use PCA to analyze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headsize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1588" y="507831"/>
                <a:ext cx="288175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7.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88" y="507831"/>
                <a:ext cx="2881751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3383" r="-211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7665" y="1154162"/>
                <a:ext cx="12134335" cy="3693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=0.693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6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+0.721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6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b="0" i="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essentially the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sum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weighted head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lengths of the two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sons or overall total size. Perhaps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label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first component “</a:t>
                </a:r>
                <a:r>
                  <a:rPr lang="en-US" sz="26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6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=−.721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6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+0.693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6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2 </m:t>
                        </m:r>
                      </m:sub>
                    </m:sSub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weighted difference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head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length or contrast between head size. Perhaps we can label the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second component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:r>
                  <a:rPr lang="en-US" sz="26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shape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or “</a:t>
                </a:r>
                <a:r>
                  <a:rPr lang="en-US" sz="26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difference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</a:t>
                </a:r>
                <a:r>
                  <a:rPr lang="en-US" sz="26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necessary that the principal components have such labels. (</a:t>
                </a:r>
                <a:r>
                  <a:rPr lang="en-US" sz="26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Read Page 88-89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</a:t>
                </a:r>
                <a:endParaRPr lang="en-US" sz="26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5" y="1154162"/>
                <a:ext cx="12134335" cy="3693319"/>
              </a:xfrm>
              <a:prstGeom prst="rect">
                <a:avLst/>
              </a:prstGeom>
              <a:blipFill rotWithShape="0">
                <a:blip r:embed="rId3"/>
                <a:stretch>
                  <a:fillRect l="-753" t="-1485" r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524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7665" y="0"/>
                <a:ext cx="1192839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3.10.1 Use PCA to analyze </a:t>
                </a:r>
                <a:r>
                  <a:rPr lang="en-US" sz="24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headsize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data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principal component scores of the data for the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family,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191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179 mm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5" y="0"/>
                <a:ext cx="1192839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766" t="-3113" r="-204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6217" y="1753442"/>
                <a:ext cx="58198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=0.693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191</m:t>
                      </m:r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+0.721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179=261.42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7" y="1753442"/>
                <a:ext cx="5819863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09684" y="2369908"/>
                <a:ext cx="60129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=−.721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×191</m:t>
                      </m:r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+0.693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×179</m:t>
                      </m:r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=−13.66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84" y="2369908"/>
                <a:ext cx="6012928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5" y="3015355"/>
            <a:ext cx="2524125" cy="2447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521428" y="1550113"/>
                <a:ext cx="33634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=0.693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+0.721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428" y="1550113"/>
                <a:ext cx="3363485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454550" y="2099821"/>
                <a:ext cx="3497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=−.721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0.693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550" y="2099821"/>
                <a:ext cx="349723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53477" y="3119773"/>
                <a:ext cx="9402146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scores of the first family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plane are (191, 179).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correlated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head lengths of two sons.</a:t>
                </a:r>
              </a:p>
              <a:p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scores of the first family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plane 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(261, -13.66).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uncorrelated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indicates “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indicates “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shape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of sons.</a:t>
                </a:r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477" y="3119773"/>
                <a:ext cx="9402146" cy="1938992"/>
              </a:xfrm>
              <a:prstGeom prst="rect">
                <a:avLst/>
              </a:prstGeom>
              <a:blipFill rotWithShape="0">
                <a:blip r:embed="rId8"/>
                <a:stretch>
                  <a:fillRect l="-1038" t="-2516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3870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63610" y="99588"/>
                <a:ext cx="1192839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3.10.1 Use PCA to analyze </a:t>
                </a:r>
                <a:r>
                  <a:rPr lang="en-US" sz="24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headsize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data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principal component scores of the data for the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family,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191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179 mm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0" y="99588"/>
                <a:ext cx="1192839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766" t="-3101" r="-204" b="-3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5" y="3015355"/>
            <a:ext cx="2524125" cy="2447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3610" y="1638156"/>
                <a:ext cx="33634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=0.693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+0.721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0" y="1638156"/>
                <a:ext cx="3363485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96732" y="2227535"/>
                <a:ext cx="3497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=−.721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0.693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32" y="2227535"/>
                <a:ext cx="349723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913054" y="1350372"/>
                <a:ext cx="7992987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scores of the first family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plane are (191, 179).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correlated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head lengths of two sons.</a:t>
                </a:r>
              </a:p>
              <a:p>
                <a:endParaRPr lang="en-US" sz="2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scores of the first family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plane 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(261, -13.66).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uncorrelated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indicates “size”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indicates “shape” of sons.</a:t>
                </a:r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054" y="1350372"/>
                <a:ext cx="7992987" cy="2677656"/>
              </a:xfrm>
              <a:prstGeom prst="rect">
                <a:avLst/>
              </a:prstGeom>
              <a:blipFill rotWithShape="0">
                <a:blip r:embed="rId6"/>
                <a:stretch>
                  <a:fillRect l="-1220" t="-1822" r="-1602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/>
          <p:nvPr/>
        </p:nvCxnSpPr>
        <p:spPr>
          <a:xfrm flipV="1">
            <a:off x="4681415" y="4949528"/>
            <a:ext cx="5462954" cy="3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183446" y="4608441"/>
                <a:ext cx="5513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446" y="4608441"/>
                <a:ext cx="551305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03454" y="4377609"/>
                <a:ext cx="5584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454" y="4377609"/>
                <a:ext cx="558422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4642338" y="4608442"/>
            <a:ext cx="39077" cy="145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9284677" y="5278812"/>
            <a:ext cx="78154" cy="66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511055" y="5014066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(261, -13.66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441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63610" y="99588"/>
                <a:ext cx="1192839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3.10.1 Use PCA to analyze </a:t>
                </a:r>
                <a:r>
                  <a:rPr lang="en-US" sz="24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headsize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data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principal component scores of the data for the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family,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191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179 mm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0" y="99588"/>
                <a:ext cx="1192839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766" t="-3101" r="-204" b="-3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5" y="3015355"/>
            <a:ext cx="2524125" cy="2447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3610" y="1638156"/>
                <a:ext cx="33634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=0.693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+0.721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10" y="1638156"/>
                <a:ext cx="3363485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96732" y="2227535"/>
                <a:ext cx="3497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=−.721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0.693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32" y="2227535"/>
                <a:ext cx="349723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69095"/>
              </p:ext>
            </p:extLst>
          </p:nvPr>
        </p:nvGraphicFramePr>
        <p:xfrm>
          <a:off x="4751754" y="1161248"/>
          <a:ext cx="1391140" cy="5551575"/>
        </p:xfrm>
        <a:graphic>
          <a:graphicData uri="http://schemas.openxmlformats.org/drawingml/2006/table">
            <a:tbl>
              <a:tblPr/>
              <a:tblGrid>
                <a:gridCol w="695570"/>
                <a:gridCol w="695570"/>
              </a:tblGrid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261.422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-13.664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280.056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-1.302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258.818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-2.296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262.367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-1.659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245.259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-8.393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282.576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-16.912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267.967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-4.599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272.79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-11.06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272.321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0.973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267.883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-8.841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258.153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-0.161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252.273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-11.361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253.967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2.751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272.265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-1.855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265.111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-5.957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229.04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-5.95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267.078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-13.776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253.631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-14.217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256.655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-4.375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240.24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-11.83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266.441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-10.227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248.92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248.864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-4.928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280.721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-3.437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74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266.497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-7.399</a:t>
                      </a:r>
                    </a:p>
                  </a:txBody>
                  <a:tcPr marL="8703" marR="8703" marT="870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789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7665" y="0"/>
                <a:ext cx="11928390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3.10.1 Use PCA to analyze </a:t>
                </a:r>
                <a:r>
                  <a:rPr lang="en-US" sz="24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headsize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data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Plot the principal component scores. Compute the principal component scores of the data for the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family,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191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179 mm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5" y="0"/>
                <a:ext cx="11928390" cy="1938992"/>
              </a:xfrm>
              <a:prstGeom prst="rect">
                <a:avLst/>
              </a:prstGeom>
              <a:blipFill rotWithShape="0">
                <a:blip r:embed="rId2"/>
                <a:stretch>
                  <a:fillRect l="-766" t="-2516" r="-204" b="-3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950" y="1873549"/>
            <a:ext cx="3516815" cy="4084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7665" y="2885405"/>
                <a:ext cx="8377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=0.693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191−</m:t>
                          </m:r>
                          <m: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185.7</m:t>
                          </m:r>
                        </m:e>
                      </m:d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+0.721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179−183.8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=0.169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5" y="2885405"/>
                <a:ext cx="8377358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-18213" y="3486755"/>
                <a:ext cx="85704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=−.721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191−</m:t>
                          </m:r>
                          <m:r>
                            <a:rPr lang="en-US" sz="2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185.7</m:t>
                          </m:r>
                        </m:e>
                      </m:d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+0.693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179−183.8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=−7.61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213" y="3486755"/>
                <a:ext cx="8570423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7665" y="2227532"/>
                <a:ext cx="17630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𝑇𝑒𝑥𝑡𝑏𝑜𝑜𝑘</m:t>
                      </m:r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: 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5" y="2227532"/>
                <a:ext cx="1763047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186230" y="4494723"/>
            <a:ext cx="71009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(0.169, -7.61) is the score relative to new plane with center of (185.7, 183.8).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051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7665" y="0"/>
                <a:ext cx="1192839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3.10.1 Use PCA to analyze </a:t>
                </a:r>
                <a:r>
                  <a:rPr lang="en-US" sz="24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headsize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data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Plot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principal component scores. Compute the principal component scores of the data for the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family,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191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179 mm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5" y="0"/>
                <a:ext cx="1192839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766" t="-3113" r="-51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24" y="2797277"/>
            <a:ext cx="3019608" cy="3506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8318" y="1569660"/>
                <a:ext cx="8377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=0.693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191−</m:t>
                          </m:r>
                          <m: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185.7</m:t>
                          </m:r>
                        </m:e>
                      </m:d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+0.721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179−183.8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=0.169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8" y="1569660"/>
                <a:ext cx="8377358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0" y="2138231"/>
                <a:ext cx="85704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=−.721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191−</m:t>
                          </m:r>
                          <m:r>
                            <a:rPr lang="en-US" sz="2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185.7</m:t>
                          </m:r>
                        </m:e>
                      </m:d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+0.693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179−183.8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=−7.61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38231"/>
                <a:ext cx="8570423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4115435" y="2706802"/>
            <a:ext cx="71009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(0.169, -7.61) is the score relative to new plane with center of (185.7, 183.8).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9186" y="3521594"/>
            <a:ext cx="3862388" cy="321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90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7665" y="0"/>
                <a:ext cx="1192839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3.10.1 Use PCA to analyze </a:t>
                </a:r>
                <a:r>
                  <a:rPr lang="en-US" sz="24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headsize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data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Plot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principal component scores. Compute the principal component scores of the data for the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family,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191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179 mm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5" y="0"/>
                <a:ext cx="1192839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766" t="-3113" r="-511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24" y="2797277"/>
            <a:ext cx="3019608" cy="3506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8318" y="1569660"/>
                <a:ext cx="8377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=0.693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191−</m:t>
                          </m:r>
                          <m: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185.7</m:t>
                          </m:r>
                        </m:e>
                      </m:d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+0.721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179−183.8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=0.169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8" y="1569660"/>
                <a:ext cx="8377358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0" y="2138231"/>
                <a:ext cx="85704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=−.721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191−</m:t>
                          </m:r>
                          <m:r>
                            <a:rPr lang="en-US" sz="2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185.7</m:t>
                          </m:r>
                        </m:e>
                      </m:d>
                      <m:r>
                        <a:rPr lang="en-US" sz="24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+0.693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179−183.8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=−7.61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38231"/>
                <a:ext cx="8570423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4115435" y="2706802"/>
            <a:ext cx="71009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(0.169, -7.61) is the score relative to new plane with center of (185.7, 183.8).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9186" y="3521594"/>
            <a:ext cx="3862388" cy="321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5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24922" y="146663"/>
            <a:ext cx="1473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 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484" y="722711"/>
            <a:ext cx="115125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index of prices, the wage rates, the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of living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so on in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economics.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484" y="4167136"/>
            <a:ext cx="111854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question of interest might be how best to </a:t>
            </a:r>
            <a:r>
              <a:rPr lang="en-US" sz="28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 an informative index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(called a fixed market basket price index)</a:t>
            </a:r>
            <a:r>
              <a:rPr lang="en-US" sz="2800" b="0" i="0" u="none" strike="noStrik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overall good</a:t>
            </a:r>
            <a:r>
              <a:rPr lang="en-US" sz="2800" b="0" i="0" u="none" strike="noStrik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 servi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 prices.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59" y="1455769"/>
            <a:ext cx="8321090" cy="242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48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65" y="0"/>
            <a:ext cx="11928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3.10.1 Use PCA to analyze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headsize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Geometric interpretation of Principal components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42001" y="1091717"/>
                <a:ext cx="11759718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two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and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are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centered at their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respective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means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ellipse represents the scatter diagram of the sample points. </a:t>
                </a: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first principal component is a line through the widest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 and goes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through the fattest part of the “football,” </a:t>
                </a: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second component is the line at right angles to the first principal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component and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on. Or, we take our original frame of reference and do a rigid transformation around the origin to get a new set of axes; the origin is given by the sample means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variables.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01" y="1091717"/>
                <a:ext cx="11759718" cy="2677656"/>
              </a:xfrm>
              <a:prstGeom prst="rect">
                <a:avLst/>
              </a:prstGeom>
              <a:blipFill rotWithShape="0">
                <a:blip r:embed="rId2"/>
                <a:stretch>
                  <a:fillRect l="-778" t="-1822" r="-1089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957" y="4033365"/>
            <a:ext cx="51244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38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712" y="501975"/>
            <a:ext cx="4355164" cy="33218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085" y="109962"/>
            <a:ext cx="4414923" cy="44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2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-4763"/>
            <a:ext cx="9115425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36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2584" y="63374"/>
            <a:ext cx="11999416" cy="5834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 2: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Places Rated </a:t>
            </a:r>
            <a:endParaRPr lang="en-US" sz="24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Places Rated Almanac, Boyer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Savageau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rated 329 communities according to the following nine criteria: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Climate and Terrain</a:t>
            </a:r>
            <a:endParaRPr lang="en-US" sz="240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Housing</a:t>
            </a:r>
            <a:endParaRPr lang="en-US" sz="240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Health Care &amp; the Environment</a:t>
            </a:r>
            <a:endParaRPr lang="en-US" sz="240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Crime</a:t>
            </a:r>
            <a:endParaRPr lang="en-US" sz="240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Transportation</a:t>
            </a:r>
            <a:endParaRPr lang="en-US" sz="240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endParaRPr lang="en-US" sz="240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Arts</a:t>
            </a:r>
            <a:endParaRPr lang="en-US" sz="240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Recreation</a:t>
            </a:r>
            <a:endParaRPr lang="en-US" sz="240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9.  Economics</a:t>
            </a:r>
            <a:endParaRPr lang="en-US" sz="2400" dirty="0">
              <a:solidFill>
                <a:prstClr val="black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613830"/>
              </p:ext>
            </p:extLst>
          </p:nvPr>
        </p:nvGraphicFramePr>
        <p:xfrm>
          <a:off x="6192292" y="1311257"/>
          <a:ext cx="4786263" cy="4903470"/>
        </p:xfrm>
        <a:graphic>
          <a:graphicData uri="http://schemas.openxmlformats.org/drawingml/2006/table">
            <a:tbl>
              <a:tblPr/>
              <a:tblGrid>
                <a:gridCol w="531807"/>
                <a:gridCol w="531807"/>
                <a:gridCol w="531807"/>
                <a:gridCol w="531807"/>
                <a:gridCol w="531807"/>
                <a:gridCol w="531807"/>
                <a:gridCol w="531807"/>
                <a:gridCol w="531807"/>
                <a:gridCol w="531807"/>
              </a:tblGrid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clim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hous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heal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crim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tran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educ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arts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recr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econ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7879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2584" y="63374"/>
            <a:ext cx="11999416" cy="6049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 2: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Places Rated </a:t>
            </a:r>
            <a:endParaRPr lang="en-US" sz="24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For all but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two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of the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below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criteria,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</a:rPr>
              <a:t>the higher the score, the better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 For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Housing and Crime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the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lower the score the better. </a:t>
            </a:r>
            <a:endParaRPr lang="en-US" sz="2400" dirty="0" smtClean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Climate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Terrain</a:t>
            </a:r>
            <a:endParaRPr lang="en-US" sz="240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Housing</a:t>
            </a:r>
            <a:endParaRPr lang="en-US" sz="2400" dirty="0">
              <a:solidFill>
                <a:srgbClr val="0070C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Health Care &amp; the Environment</a:t>
            </a:r>
            <a:endParaRPr lang="en-US" sz="240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Crime</a:t>
            </a:r>
            <a:endParaRPr lang="en-US" sz="2400" dirty="0">
              <a:solidFill>
                <a:srgbClr val="0070C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Transportation</a:t>
            </a:r>
            <a:endParaRPr lang="en-US" sz="240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endParaRPr lang="en-US" sz="240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Arts</a:t>
            </a:r>
            <a:endParaRPr lang="en-US" sz="240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Recreation</a:t>
            </a:r>
            <a:endParaRPr lang="en-US" sz="240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9.  Economics</a:t>
            </a:r>
            <a:endParaRPr lang="en-US" sz="2400" dirty="0">
              <a:solidFill>
                <a:prstClr val="black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613830"/>
              </p:ext>
            </p:extLst>
          </p:nvPr>
        </p:nvGraphicFramePr>
        <p:xfrm>
          <a:off x="6192292" y="1311257"/>
          <a:ext cx="4786263" cy="4903470"/>
        </p:xfrm>
        <a:graphic>
          <a:graphicData uri="http://schemas.openxmlformats.org/drawingml/2006/table">
            <a:tbl>
              <a:tblPr/>
              <a:tblGrid>
                <a:gridCol w="531807"/>
                <a:gridCol w="531807"/>
                <a:gridCol w="531807"/>
                <a:gridCol w="531807"/>
                <a:gridCol w="531807"/>
                <a:gridCol w="531807"/>
                <a:gridCol w="531807"/>
                <a:gridCol w="531807"/>
                <a:gridCol w="531807"/>
              </a:tblGrid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clim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hous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heal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crim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tran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educ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arts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recr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econ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4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366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scores are computed using the following component statistics for each criterion (see the </a:t>
            </a:r>
            <a:endParaRPr lang="en-US" sz="240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Places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Rated Almanac for details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):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Climate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&amp; Terrain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: very hot and very cold months, seasonal temperature variation, heating- and cooling-degree days, freezing days, zero-degree days, ninety-degree days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Housing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: utility bills, property taxes, mortgage payments.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Health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Care &amp; Environment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: per capita physicians, teaching hospitals, medical schools, cardiac rehabilitation centers, comprehensive cancer treatment centers, hospices, insurance/hospitalization costs index,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fluoridation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of drinking water, air pollution.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Crime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: violent crime rate, property crime rate.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Transportation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: daily commute, public transportation, Interstate highways, air service, passenger rail service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Education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: pupil/teacher ratio in the public K-12 system, effort index in K-12,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academic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options in higher education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7908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scores are computed using the following component statistics for each criterion (see the Places Rated Almanac for details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):</a:t>
            </a: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The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Arts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: museums, fine arts and public radio stations, public television stations, universities offering a degree or degrees in the arts, symphony orchestras, theatres, opera companies, dance companies, public libraries.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 Recreation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: good restaurants, public golf courses, certified lanes for tenpin bowling, movie theatres, zoos, aquariums, family theme parks, sanctioned automobile race tracks, pari-mutuel betting attractions, major- and minor- league professional sports teams, NCAA Division I football and basketball teams, miles of ocean or Great Lakes coastline, inland water, national forests, national parks, or national wildlife refuges, Consolidated Metropolitan Statistical Area access.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Economics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: average household income adjusted for taxes and living costs, income growth, job growth.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5053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3374"/>
            <a:ext cx="12192000" cy="5834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Example: Places Rated </a:t>
            </a:r>
            <a:endParaRPr lang="en-US" sz="24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Places Rated Almanac, Boyer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Savageau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rated 329 communities according to the following nine criteria: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Climate and Terrain</a:t>
            </a:r>
            <a:endParaRPr lang="en-US" sz="240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Housing</a:t>
            </a:r>
            <a:endParaRPr lang="en-US" sz="240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Health Care &amp; the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lang="en-US" sz="240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Crime</a:t>
            </a:r>
            <a:endParaRPr lang="en-US" sz="240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Transportation</a:t>
            </a:r>
            <a:endParaRPr lang="en-US" sz="240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endParaRPr lang="en-US" sz="240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Arts</a:t>
            </a:r>
            <a:endParaRPr lang="en-US" sz="240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Recreation</a:t>
            </a:r>
            <a:endParaRPr lang="en-US" sz="2400" dirty="0">
              <a:solidFill>
                <a:srgbClr val="0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9.  Economics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94084" y="152678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Use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</a:rPr>
              <a:t>principal components analysis to identify the major components of variation in the ratings amongst cities.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579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277" y="1282676"/>
            <a:ext cx="5646723" cy="31293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8492" y="997136"/>
            <a:ext cx="639476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library("lattice")</a:t>
            </a:r>
          </a:p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places&lt;-read.csv("D:/STAT 4400/Data/places.csv", header=TRUE)</a:t>
            </a:r>
          </a:p>
          <a:p>
            <a:r>
              <a:rPr lang="en-US" sz="2400" dirty="0" err="1" smtClean="0">
                <a:latin typeface="+mj-lt"/>
                <a:cs typeface="Times New Roman" panose="02020603050405020304" pitchFamily="18" charset="0"/>
              </a:rPr>
              <a:t>panel.hist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&lt;- function(x, ...) {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usr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&lt;- par("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usr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");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on.exit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(par(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usr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))</a:t>
            </a:r>
          </a:p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par(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usr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= c(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usr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[1:2], 0, 1.5) )</a:t>
            </a:r>
          </a:p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h &lt;-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hist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(x, plot = FALSE)</a:t>
            </a:r>
          </a:p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breaks &lt;-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h$breaks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;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nB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&lt;- length(breaks)</a:t>
            </a:r>
          </a:p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y &lt;-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h$counts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; y &lt;- y/max(y)</a:t>
            </a:r>
          </a:p>
          <a:p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rect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(breaks[-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nB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], 0, breaks[-1], y, col="grey", ...)}</a:t>
            </a:r>
          </a:p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pairs(places,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diag.panel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=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panel.hist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pch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= ".", </a:t>
            </a:r>
            <a:r>
              <a:rPr lang="en-US" sz="2400" dirty="0" err="1">
                <a:latin typeface="+mj-lt"/>
                <a:cs typeface="Times New Roman" panose="02020603050405020304" pitchFamily="18" charset="0"/>
              </a:rPr>
              <a:t>cex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= 1.5)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765425" y="12541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89252" y="263914"/>
            <a:ext cx="1915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Visualize data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0889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74" y="0"/>
            <a:ext cx="11901426" cy="659571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350898" y="177282"/>
            <a:ext cx="0" cy="49452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984171" y="177282"/>
            <a:ext cx="0" cy="49452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967134" y="177282"/>
            <a:ext cx="0" cy="49452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131836" y="177282"/>
            <a:ext cx="0" cy="49452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5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71235" y="0"/>
            <a:ext cx="5871351" cy="51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Chapter 3: Principal Components Analysis</a:t>
            </a:r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8643" y="690230"/>
            <a:ext cx="8302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Why Principal Components?</a:t>
            </a:r>
          </a:p>
        </p:txBody>
      </p:sp>
      <p:sp>
        <p:nvSpPr>
          <p:cNvPr id="2" name="Rectangle 1"/>
          <p:cNvSpPr/>
          <p:nvPr/>
        </p:nvSpPr>
        <p:spPr>
          <a:xfrm>
            <a:off x="113171" y="1493222"/>
            <a:ext cx="117604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Having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 many variables can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cause problems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multivariate techniques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the researcher may want to apply to the data.</a:t>
            </a:r>
          </a:p>
        </p:txBody>
      </p:sp>
    </p:spTree>
    <p:extLst>
      <p:ext uri="{BB962C8B-B14F-4D97-AF65-F5344CB8AC3E}">
        <p14:creationId xmlns:p14="http://schemas.microsoft.com/office/powerpoint/2010/main" val="29006828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531" y="2882609"/>
            <a:ext cx="2949061" cy="3346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442" y="3209325"/>
            <a:ext cx="2661119" cy="3019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362" y="3425817"/>
            <a:ext cx="2550110" cy="2893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40" y="3303351"/>
            <a:ext cx="2578252" cy="29254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3531" y="0"/>
            <a:ext cx="2407622" cy="27318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8495" y="0"/>
            <a:ext cx="2652066" cy="30091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4299" y="133661"/>
            <a:ext cx="2422711" cy="2748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140" y="143016"/>
            <a:ext cx="2414466" cy="273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360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3240" y="328961"/>
            <a:ext cx="9508959" cy="985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Example: Places Rated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Check outliers or the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normality of each variable</a:t>
            </a:r>
            <a:endParaRPr lang="en-US" sz="2400" dirty="0">
              <a:solidFill>
                <a:prstClr val="black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3240" y="1488891"/>
            <a:ext cx="11818347" cy="863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most of the data sets are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skewed to the right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so we use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log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transformation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 the data set. </a:t>
            </a:r>
            <a:endParaRPr lang="en-US" sz="2400" dirty="0">
              <a:solidFill>
                <a:prstClr val="black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3652" y="2526801"/>
            <a:ext cx="11528797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places&lt;-read.csv("D:/STAT 4400/Data/places.csv", header=TRUE);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73652" y="3244227"/>
            <a:ext cx="446276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places_tran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&lt;-log(places)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484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520" y="856403"/>
            <a:ext cx="6354725" cy="49265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771" y="662643"/>
            <a:ext cx="5992795" cy="53140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96371" y="333183"/>
            <a:ext cx="1250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</a:t>
            </a: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74537" y="350680"/>
            <a:ext cx="31902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log transformation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104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2845" y="78188"/>
            <a:ext cx="11560629" cy="130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Is it necessary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standardize the data 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furthering PCA? Why</a:t>
            </a: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0">
              <a:lnSpc>
                <a:spcPct val="150000"/>
              </a:lnSpc>
            </a:pP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360266"/>
              </p:ext>
            </p:extLst>
          </p:nvPr>
        </p:nvGraphicFramePr>
        <p:xfrm>
          <a:off x="2491258" y="958064"/>
          <a:ext cx="5756445" cy="5524222"/>
        </p:xfrm>
        <a:graphic>
          <a:graphicData uri="http://schemas.openxmlformats.org/drawingml/2006/table">
            <a:tbl>
              <a:tblPr/>
              <a:tblGrid>
                <a:gridCol w="639605"/>
                <a:gridCol w="639605"/>
                <a:gridCol w="639605"/>
                <a:gridCol w="639605"/>
                <a:gridCol w="639605"/>
                <a:gridCol w="639605"/>
                <a:gridCol w="639605"/>
                <a:gridCol w="639605"/>
                <a:gridCol w="639605"/>
              </a:tblGrid>
              <a:tr h="251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clim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hous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heal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crim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tran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educ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arts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recr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econ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1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1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1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1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1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1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1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1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1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1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1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1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1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1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1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1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1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1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1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1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11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2817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6356" y="80308"/>
                <a:ext cx="12055643" cy="2610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Example: Places Rated</a:t>
                </a:r>
              </a:p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Compute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correlation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matrix</a:t>
                </a:r>
              </a:p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Compute the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eigenvalues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of the 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correlation 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matrix</a:t>
                </a:r>
              </a:p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Compute the proportion,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…+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9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prstClr val="black"/>
                    </a:solidFill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we want the 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proportion of variation explained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the first </a:t>
                </a:r>
                <a:r>
                  <a:rPr lang="en-US" sz="24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principal components to be large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6" y="80308"/>
                <a:ext cx="12055643" cy="2610458"/>
              </a:xfrm>
              <a:prstGeom prst="rect">
                <a:avLst/>
              </a:prstGeom>
              <a:blipFill rotWithShape="0">
                <a:blip r:embed="rId2"/>
                <a:stretch>
                  <a:fillRect l="-758" t="-1869" b="-3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84448" y="2850923"/>
            <a:ext cx="1003425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library("MVA")</a:t>
            </a:r>
          </a:p>
          <a:p>
            <a:r>
              <a:rPr lang="en-US" sz="2400" dirty="0"/>
              <a:t>library("pca3d")</a:t>
            </a:r>
          </a:p>
          <a:p>
            <a:r>
              <a:rPr lang="en-US" sz="2400" dirty="0"/>
              <a:t>places&lt;-read.csv("D:/STAT 4400/Data/places.csv", header=TRUE);</a:t>
            </a:r>
          </a:p>
          <a:p>
            <a:r>
              <a:rPr lang="en-US" sz="2400" dirty="0" err="1"/>
              <a:t>places_tran</a:t>
            </a:r>
            <a:r>
              <a:rPr lang="en-US" sz="2400" dirty="0"/>
              <a:t>&lt;-log(places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r>
              <a:rPr lang="en-US" sz="2400" dirty="0" err="1"/>
              <a:t>places_cor</a:t>
            </a:r>
            <a:r>
              <a:rPr lang="en-US" sz="2400" dirty="0"/>
              <a:t>&lt;-</a:t>
            </a:r>
            <a:r>
              <a:rPr lang="en-US" sz="2400" dirty="0" err="1"/>
              <a:t>cor</a:t>
            </a:r>
            <a:r>
              <a:rPr lang="en-US" sz="2400" dirty="0"/>
              <a:t>(</a:t>
            </a:r>
            <a:r>
              <a:rPr lang="en-US" sz="2400" dirty="0" err="1"/>
              <a:t>places_tran</a:t>
            </a:r>
            <a:r>
              <a:rPr lang="en-US" sz="2400" dirty="0"/>
              <a:t>)</a:t>
            </a:r>
          </a:p>
          <a:p>
            <a:r>
              <a:rPr lang="en-US" sz="2400" dirty="0" err="1"/>
              <a:t>eigen</a:t>
            </a:r>
            <a:r>
              <a:rPr lang="en-US" sz="2400" dirty="0"/>
              <a:t>(</a:t>
            </a:r>
            <a:r>
              <a:rPr lang="en-US" sz="2400" dirty="0" err="1"/>
              <a:t>places_cor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3515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72" y="1716920"/>
            <a:ext cx="5988542" cy="3538328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70369" y="308343"/>
            <a:ext cx="10335922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places_cor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&lt;-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cor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places_tran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 &gt;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eigen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places_cor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$values [1] 3.2977930 1.2135619 1.1055299 0.9072798 0.8606287 0.5621858 0.4838206 0.3180722 0.2511282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066" y="1598350"/>
            <a:ext cx="2965918" cy="33653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6172" y="1868787"/>
            <a:ext cx="5988542" cy="1928316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024743" y="4017667"/>
            <a:ext cx="609600" cy="14151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800600" y="3695114"/>
            <a:ext cx="609600" cy="14151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70368" y="5437259"/>
            <a:ext cx="10859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looks like </a:t>
            </a: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components</a:t>
            </a:r>
            <a:r>
              <a:rPr 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explain </a:t>
            </a: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~82%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variance, are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sufficient.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1551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11" y="314984"/>
            <a:ext cx="11660863" cy="60630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042031" y="2321169"/>
            <a:ext cx="1109784" cy="226646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710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58386"/>
            <a:ext cx="11726779" cy="405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Principal Component Analysis -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PCA1</a:t>
            </a:r>
            <a:endParaRPr lang="en-US" sz="2000" dirty="0">
              <a:solidFill>
                <a:srgbClr val="C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281510" y="667545"/>
                <a:ext cx="8910489" cy="5615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Interpretation of the PC is 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based on finding which variables are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most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correlated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each component. 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value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least above 0.4 or 0.5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deemed important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=.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158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+.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384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410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+.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259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375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.274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474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+.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353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164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The 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lang="en-US" sz="2400" baseline="30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st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PC is primarily a measure of the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quality of Health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and the Arts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 and to some extent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Transportation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and Recreation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 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cities with a high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score for 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component would probably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tend to have a lot of arts available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such as theaters, orchestras and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health care facilities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such as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hospitals, clinics and specialized care center, and extend to transportation and recreation.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1</a:t>
                </a:r>
                <a:r>
                  <a:rPr lang="en-US" sz="2400" baseline="300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PC accounts for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37%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variation of original data.</a:t>
                </a:r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510" y="667545"/>
                <a:ext cx="8910489" cy="5615255"/>
              </a:xfrm>
              <a:prstGeom prst="rect">
                <a:avLst/>
              </a:prstGeom>
              <a:blipFill rotWithShape="0">
                <a:blip r:embed="rId2"/>
                <a:stretch>
                  <a:fillRect l="-1026" t="-869" b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54413"/>
              </p:ext>
            </p:extLst>
          </p:nvPr>
        </p:nvGraphicFramePr>
        <p:xfrm>
          <a:off x="228600" y="667545"/>
          <a:ext cx="2732315" cy="3448050"/>
        </p:xfrm>
        <a:graphic>
          <a:graphicData uri="http://schemas.openxmlformats.org/drawingml/2006/table">
            <a:tbl>
              <a:tblPr/>
              <a:tblGrid>
                <a:gridCol w="1230087"/>
                <a:gridCol w="1502228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  <a:endParaRPr lang="en-US" sz="2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PC1</a:t>
                      </a:r>
                      <a:endParaRPr lang="en-US" sz="2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Climate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0.1579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0.3844</a:t>
                      </a:r>
                      <a:endParaRPr lang="en-US" sz="20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0.4099</a:t>
                      </a:r>
                      <a:endParaRPr 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0.2591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transportation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0.3749</a:t>
                      </a:r>
                      <a:endParaRPr lang="en-US" sz="20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0.2743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0.4738</a:t>
                      </a:r>
                      <a:endParaRPr 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recreation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0.3534</a:t>
                      </a:r>
                      <a:endParaRPr lang="en-US" sz="20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630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8757" y="156207"/>
            <a:ext cx="11726779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Second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Principal Component Analysis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PCA2</a:t>
            </a:r>
            <a:endParaRPr lang="en-US" sz="2400" dirty="0">
              <a:solidFill>
                <a:srgbClr val="C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690604"/>
              </p:ext>
            </p:extLst>
          </p:nvPr>
        </p:nvGraphicFramePr>
        <p:xfrm>
          <a:off x="72429" y="874374"/>
          <a:ext cx="3105338" cy="3143250"/>
        </p:xfrm>
        <a:graphic>
          <a:graphicData uri="http://schemas.openxmlformats.org/drawingml/2006/table">
            <a:tbl>
              <a:tblPr/>
              <a:tblGrid>
                <a:gridCol w="1692997"/>
                <a:gridCol w="1412341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  <a:endParaRPr lang="en-US" sz="2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Climate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0.0686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-0.3718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0.4741</a:t>
                      </a:r>
                      <a:endParaRPr 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transportation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-0.4524</a:t>
                      </a:r>
                      <a:endParaRPr 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-0.1044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recreation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0.5405</a:t>
                      </a:r>
                      <a:endParaRPr 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433665" y="2133422"/>
            <a:ext cx="87583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2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nd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PC is a measure of the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severity of crime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the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development of economy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and the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lack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of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 quality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in 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education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Crime and Economy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decrease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with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increasing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Education. Here we can see that cities with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high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levels of crime and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good economies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also tend to have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poor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educational systems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aseline="30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PC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accounts for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13%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 of original data.</a:t>
            </a:r>
          </a:p>
          <a:p>
            <a:endParaRPr lang="en-US" sz="24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104146" y="643713"/>
                <a:ext cx="8783054" cy="11832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=.069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.139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.372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.474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.141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.4524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.1044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.292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0.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541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146" y="643713"/>
                <a:ext cx="8783054" cy="118327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8735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9262" y="120622"/>
            <a:ext cx="11726779" cy="405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Third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Principal Component Analysis 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PCA3</a:t>
            </a:r>
            <a:endParaRPr lang="en-US" sz="2000" dirty="0">
              <a:solidFill>
                <a:srgbClr val="C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499054"/>
              </p:ext>
            </p:extLst>
          </p:nvPr>
        </p:nvGraphicFramePr>
        <p:xfrm>
          <a:off x="707571" y="1545923"/>
          <a:ext cx="3744686" cy="3727820"/>
        </p:xfrm>
        <a:graphic>
          <a:graphicData uri="http://schemas.openxmlformats.org/drawingml/2006/table">
            <a:tbl>
              <a:tblPr/>
              <a:tblGrid>
                <a:gridCol w="2014998"/>
                <a:gridCol w="1729688"/>
              </a:tblGrid>
              <a:tr h="3741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Climate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0.7997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0.1285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9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transportation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-0.2411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recreation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-0.5073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918461" y="1549895"/>
            <a:ext cx="67126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3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rd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is a measure of the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quality of the climate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and poorness of the economy. Climate increases with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decreasing Economy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. The inclusion of economy within this component will add a bit of redundancy within our results. This component is primarily a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measure of climate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and to a lesser extent the economy.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4887362" y="508847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baseline="30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 accounts for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12%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 of original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3304" y="706905"/>
                <a:ext cx="1209869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=.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80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+.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08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−.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20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+.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129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.141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.241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−.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011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+.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042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0.5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07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4" y="706905"/>
                <a:ext cx="12098693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525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0"/>
                <a:ext cx="12109622" cy="4434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picture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PCA</a:t>
                </a:r>
              </a:p>
              <a:p>
                <a:pPr algn="ctr"/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 of PCA: Describe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most of </a:t>
                </a:r>
                <a:r>
                  <a:rPr 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variation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multivariate 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 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</a:t>
                </a:r>
                <a:r>
                  <a:rPr 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smaller </a:t>
                </a:r>
                <a:r>
                  <a:rPr lang="en-US" sz="28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</a:t>
                </a:r>
                <a:r>
                  <a:rPr 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variables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lower-dimensional summarization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data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</a:t>
                </a:r>
                <a:r>
                  <a:rPr lang="en-US" sz="28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still contains the relevant information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is in the full data. The hope is to be able 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summarize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makes observations similar and what makes them 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relatively few 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indices.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Also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we’d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like each of these indices to say something </a:t>
                </a:r>
                <a:r>
                  <a:rPr 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distinct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about how the observations vary.</a:t>
                </a:r>
                <a:endParaRPr lang="en-US" sz="2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09622" cy="4434419"/>
              </a:xfrm>
              <a:prstGeom prst="rect">
                <a:avLst/>
              </a:prstGeom>
              <a:blipFill rotWithShape="0">
                <a:blip r:embed="rId2"/>
                <a:stretch>
                  <a:fillRect l="-906" t="-1376" r="-1309" b="-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82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243" y="45693"/>
            <a:ext cx="11726779" cy="468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PCA4 &amp; PCA5</a:t>
            </a:r>
            <a:endParaRPr lang="en-US" sz="2400" dirty="0">
              <a:solidFill>
                <a:srgbClr val="C0000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253040"/>
              </p:ext>
            </p:extLst>
          </p:nvPr>
        </p:nvGraphicFramePr>
        <p:xfrm>
          <a:off x="147243" y="756564"/>
          <a:ext cx="3005601" cy="3448050"/>
        </p:xfrm>
        <a:graphic>
          <a:graphicData uri="http://schemas.openxmlformats.org/drawingml/2006/table">
            <a:tbl>
              <a:tblPr/>
              <a:tblGrid>
                <a:gridCol w="1230087"/>
                <a:gridCol w="854242"/>
                <a:gridCol w="921272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  <a:r>
                        <a:rPr lang="en-US" sz="20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ariable</a:t>
                      </a:r>
                      <a:endParaRPr lang="en-US" sz="2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Climate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-0.5799</a:t>
                      </a:r>
                      <a:endParaRPr 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0.0296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0.6922</a:t>
                      </a:r>
                      <a:endParaRPr lang="en-US" sz="20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transportation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-0.4301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0.1914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0.4569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0.2247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recreation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-0.4040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0.4758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-0.0371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573430" y="686503"/>
            <a:ext cx="86185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4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th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 PC is a measure of the quality of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education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the development of economy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, 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poorness of the transportation network and recreational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opportunities. Education and Economy increase with decreasing Transportation and Recreation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accounts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 of original data.</a:t>
            </a:r>
          </a:p>
          <a:p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3430" y="2994827"/>
            <a:ext cx="85066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5</a:t>
            </a:r>
            <a:r>
              <a:rPr lang="en-US" sz="2400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th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PC is a measure of the severity of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crime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the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quality of housing facilities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Crime increases with decreasing housing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accounts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9%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 of original data.</a:t>
            </a:r>
          </a:p>
          <a:p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938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0479" y="0"/>
            <a:ext cx="11332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principal component scores for each observation: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0339" y="523220"/>
                <a:ext cx="12398828" cy="20833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158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−.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384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−.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410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−.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259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−.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375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−.274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−0.474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−0.353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−0.164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−.069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.1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39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+.372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−.474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+.141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+.4524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+.1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44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−.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292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−0.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541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……</m:t>
                      </m:r>
                    </m:oMath>
                  </m:oMathPara>
                </a14:m>
                <a:endParaRPr lang="en-US" sz="2400" b="0" i="1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0.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041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−.</m:t>
                      </m:r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580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+0.03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+0.692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−0.191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−.224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−012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+.306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+.037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9" y="523220"/>
                <a:ext cx="12398828" cy="20833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066751"/>
              </p:ext>
            </p:extLst>
          </p:nvPr>
        </p:nvGraphicFramePr>
        <p:xfrm>
          <a:off x="3878385" y="2606611"/>
          <a:ext cx="2732315" cy="3448050"/>
        </p:xfrm>
        <a:graphic>
          <a:graphicData uri="http://schemas.openxmlformats.org/drawingml/2006/table">
            <a:tbl>
              <a:tblPr/>
              <a:tblGrid>
                <a:gridCol w="1240692"/>
                <a:gridCol w="1491623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  <a:endParaRPr lang="en-US" sz="2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PC1</a:t>
                      </a:r>
                      <a:endParaRPr lang="en-US" sz="20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Climate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-0.1579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-0.3844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-0.4099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transportation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-0.3749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-0.2743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-0.4738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recreation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-0.3534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economy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87696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62" y="235390"/>
            <a:ext cx="9134947" cy="655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288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5135" y="244111"/>
            <a:ext cx="2367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3.11 The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biplot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55780" y="1310951"/>
                <a:ext cx="2024742" cy="575414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 smtClean="0"/>
                  <a:t>  Data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80" y="1310951"/>
                <a:ext cx="2024742" cy="575414"/>
              </a:xfrm>
              <a:prstGeom prst="rect">
                <a:avLst/>
              </a:prstGeom>
              <a:blipFill rotWithShape="0">
                <a:blip r:embed="rId2"/>
                <a:stretch>
                  <a:fillRect t="-11340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2556" y="2967209"/>
                <a:ext cx="3200400" cy="1384995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 2 dim-Data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56" y="2967209"/>
                <a:ext cx="3200400" cy="1384995"/>
              </a:xfrm>
              <a:prstGeom prst="rect">
                <a:avLst/>
              </a:prstGeom>
              <a:blipFill rotWithShape="0">
                <a:blip r:embed="rId3"/>
                <a:stretch>
                  <a:fillRect t="-5217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89" y="3278961"/>
            <a:ext cx="2610134" cy="45463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768151" y="1785270"/>
            <a:ext cx="0" cy="97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13795" y="4571207"/>
                <a:ext cx="10882940" cy="1723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MR7"/>
                  </a:rPr>
                  <a:t> </a:t>
                </a:r>
                <a:r>
                  <a:rPr lang="en-US" sz="2000" dirty="0">
                    <a:latin typeface="CMR1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CMR7"/>
                  </a:rPr>
                  <a:t> </a:t>
                </a:r>
                <a:r>
                  <a:rPr lang="en-US" sz="2000" dirty="0" smtClean="0">
                    <a:latin typeface="CMR10"/>
                  </a:rPr>
                  <a:t>are the  first </a:t>
                </a:r>
                <a:r>
                  <a:rPr lang="en-US" sz="2000" dirty="0">
                    <a:latin typeface="CMR10"/>
                  </a:rPr>
                  <a:t>two eigenvalues of the matrix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𝑛𝑆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 smtClean="0">
                  <a:latin typeface="CMR1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MR7"/>
                  </a:rPr>
                  <a:t> </a:t>
                </a:r>
                <a:r>
                  <a:rPr lang="en-US" sz="2000" dirty="0">
                    <a:latin typeface="CMR1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CMR7"/>
                  </a:rPr>
                  <a:t> </a:t>
                </a:r>
                <a:r>
                  <a:rPr lang="en-US" sz="2000" dirty="0">
                    <a:latin typeface="CMR10"/>
                  </a:rPr>
                  <a:t>are the </a:t>
                </a:r>
                <a:r>
                  <a:rPr lang="en-US" sz="2000" dirty="0" smtClean="0">
                    <a:latin typeface="CMR10"/>
                  </a:rPr>
                  <a:t>corresponding eigenvectors</a:t>
                </a:r>
                <a:r>
                  <a:rPr lang="en-US" sz="2000" dirty="0">
                    <a:latin typeface="CMR10"/>
                  </a:rPr>
                  <a:t>. </a:t>
                </a:r>
                <a:endParaRPr lang="en-US" sz="2000" dirty="0" smtClean="0">
                  <a:latin typeface="CMR10"/>
                </a:endParaRPr>
              </a:p>
              <a:p>
                <a:endParaRPr lang="en-US" sz="2000" dirty="0">
                  <a:latin typeface="CMR1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 dirty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= 1; 2: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95" y="4571207"/>
                <a:ext cx="10882940" cy="1723036"/>
              </a:xfrm>
              <a:prstGeom prst="rect">
                <a:avLst/>
              </a:prstGeom>
              <a:blipFill rotWithShape="0">
                <a:blip r:embed="rId5"/>
                <a:stretch>
                  <a:fillRect t="-1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5457" y="244111"/>
            <a:ext cx="2377380" cy="232617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304767" y="3026296"/>
                <a:ext cx="6509413" cy="119116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</a:rPr>
                  <a:t>The </a:t>
                </a:r>
                <a:r>
                  <a:rPr lang="en-US" sz="2400" dirty="0" err="1">
                    <a:latin typeface="Cambria Math" panose="02040503050406030204" pitchFamily="18" charset="0"/>
                  </a:rPr>
                  <a:t>biplot</a:t>
                </a:r>
                <a:r>
                  <a:rPr lang="en-US" sz="2400" dirty="0">
                    <a:latin typeface="Cambria Math" panose="02040503050406030204" pitchFamily="18" charset="0"/>
                  </a:rPr>
                  <a:t> is the plot of the n cases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rad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(p1; p2)</a:t>
                </a:r>
              </a:p>
              <a:p>
                <a:pPr algn="ctr"/>
                <a:endParaRPr lang="en-US" sz="2400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dirty="0">
                    <a:latin typeface="Cambria Math" panose="02040503050406030204" pitchFamily="18" charset="0"/>
                  </a:rPr>
                  <a:t>q vectors: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i="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400" i="0" dirty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US" sz="2400" i="0" dirty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0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400" i="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q1,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0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4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q2) 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767" y="3026296"/>
                <a:ext cx="6509413" cy="1191160"/>
              </a:xfrm>
              <a:prstGeom prst="rect">
                <a:avLst/>
              </a:prstGeom>
              <a:blipFill rotWithShape="0">
                <a:blip r:embed="rId7"/>
                <a:stretch>
                  <a:fillRect l="-1401" t="-6533" r="-1401" b="-11055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7100596" y="2659224"/>
            <a:ext cx="18661" cy="36707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4810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97" y="289711"/>
            <a:ext cx="4123716" cy="296048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01172" y="0"/>
            <a:ext cx="761929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Dots are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cases(rescaled observations)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vectors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variables.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between two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its similarity. e.g. the communities 179,270, and 213 are similar communities regrading to PC1 and PC2.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length approximates the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variance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variables.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 between two vectors approximates the correlation between variables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e.g. econ and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educ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weakly correlated. House and trans are highly correlated.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case on the axis of a variable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approximates the maximum value.</a:t>
            </a:r>
          </a:p>
        </p:txBody>
      </p:sp>
    </p:spTree>
    <p:extLst>
      <p:ext uri="{BB962C8B-B14F-4D97-AF65-F5344CB8AC3E}">
        <p14:creationId xmlns:p14="http://schemas.microsoft.com/office/powerpoint/2010/main" val="4964889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09" y="294389"/>
            <a:ext cx="5817088" cy="594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22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095"/>
            <a:ext cx="3657118" cy="26255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90209" y="298971"/>
            <a:ext cx="830179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</a:rPr>
              <a:t>Each dot (number) </a:t>
            </a:r>
            <a:r>
              <a:rPr lang="en-US" sz="2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 this plot represents </a:t>
            </a:r>
            <a:r>
              <a:rPr lang="en-US" sz="2200" b="0" i="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</a:rPr>
              <a:t>one community</a:t>
            </a:r>
            <a:r>
              <a:rPr lang="en-US" sz="2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</a:rPr>
              <a:t>The dots out by themselves to the right </a:t>
            </a:r>
            <a:r>
              <a:rPr lang="en-US" sz="2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you may conclude that these particular dots have </a:t>
            </a:r>
            <a:r>
              <a:rPr lang="en-US" sz="2200" b="0" i="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</a:rPr>
              <a:t>a very high value for the first principal component </a:t>
            </a:r>
            <a:r>
              <a:rPr lang="en-US" sz="2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and we would expect this community to have high values for the Arts, Health, Housing, Transportation and Recreation.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Whereas if you look at the </a:t>
            </a:r>
            <a:r>
              <a:rPr lang="en-US" sz="2200" b="0" i="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</a:rPr>
              <a:t>dots at the left </a:t>
            </a:r>
            <a:r>
              <a:rPr lang="en-US" sz="2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 the spectrum, you would expect to have </a:t>
            </a:r>
            <a:r>
              <a:rPr lang="en-US" sz="2200" b="0" i="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</a:rPr>
              <a:t>low values for each of </a:t>
            </a:r>
            <a:r>
              <a:rPr lang="en-US" sz="2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those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variables (Arts, Health, Housing, Transportation and </a:t>
            </a:r>
            <a:r>
              <a:rPr lang="en-US" sz="22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Recreation).</a:t>
            </a:r>
            <a:endParaRPr lang="en-US" sz="2200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</a:rPr>
              <a:t>The top dots </a:t>
            </a:r>
            <a:r>
              <a:rPr lang="en-US" sz="2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have a high value for the second component. So you would expect that these communities would be </a:t>
            </a:r>
            <a:r>
              <a:rPr lang="en-US" sz="2200" b="0" i="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</a:rPr>
              <a:t>lousy for Health</a:t>
            </a:r>
            <a:r>
              <a:rPr lang="en-US" sz="2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b="0" i="0" dirty="0" smtClean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conversely if you were to look at </a:t>
            </a:r>
            <a:r>
              <a:rPr lang="en-US" sz="2200" b="0" i="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</a:rPr>
              <a:t>the dots on the bottom</a:t>
            </a:r>
            <a:r>
              <a:rPr lang="en-US" sz="22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the corresponding community would have high values for Health.</a:t>
            </a:r>
            <a:endParaRPr lang="en-US" sz="22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8843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options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ls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8080"/>
                </a:solidFill>
                <a:latin typeface="Courier New" panose="02070309020205020404" pitchFamily="49" charset="0"/>
              </a:rPr>
              <a:t>78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title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 panose="02070309020205020404" pitchFamily="49" charset="0"/>
              </a:rPr>
              <a:t>"PCA - Correlation Matrix - Places Rated"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places;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</a:rPr>
              <a:t>infile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 panose="02070309020205020404" pitchFamily="49" charset="0"/>
              </a:rPr>
              <a:t>"G:\</a:t>
            </a:r>
            <a:r>
              <a:rPr lang="en-US" dirty="0" smtClean="0">
                <a:solidFill>
                  <a:srgbClr val="800080"/>
                </a:solidFill>
                <a:latin typeface="Courier New" panose="02070309020205020404" pitchFamily="49" charset="0"/>
              </a:rPr>
              <a:t>Spring_2017\math </a:t>
            </a:r>
            <a:r>
              <a:rPr lang="en-US" dirty="0">
                <a:solidFill>
                  <a:srgbClr val="800080"/>
                </a:solidFill>
                <a:latin typeface="Courier New" panose="02070309020205020404" pitchFamily="49" charset="0"/>
              </a:rPr>
              <a:t>4400\Data\places.txt"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input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climate housing health crime trans educate arts recreate econ id;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climate=log10(climate);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…….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econ=log10(econ);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run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princomp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out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=a;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climate housing health crime trans educate arts recreate econ;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corr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prin1 prin2 prin3 climate housing health crime trans educate arts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recreate econ;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gplot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axis1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length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8080"/>
                </a:solidFill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axis2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length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8080"/>
                </a:solidFill>
                <a:latin typeface="Courier New" panose="020703090202050204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plot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prin2*prin1 / </a:t>
            </a:r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</a:rPr>
              <a:t>vaxis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=axis1 </a:t>
            </a:r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</a:rPr>
              <a:t>haxis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=axis2;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symbol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=J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=special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h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8080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none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color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=black;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7580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399" y="0"/>
            <a:ext cx="121375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Example 3 The air pollution data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were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originally collected to investigate the determinants of pollution, presumably by regressing SO2 on the six other variables.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Examine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how principal components analysis can be used to explore various aspects of the data, and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how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such an analysis can also be used to address the determinants of pollution question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65" y="1665514"/>
            <a:ext cx="6384835" cy="51924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399" y="1487169"/>
            <a:ext cx="5094515" cy="5465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2400" b="1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Understand </a:t>
            </a:r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data </a:t>
            </a:r>
            <a:r>
              <a:rPr lang="en-US" sz="2400" b="1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Us air pollution index (or response var.)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SO2-------response variable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Human ecology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Population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Manufacture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Climate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Temperature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Wind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Precip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itation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predays</a:t>
            </a:r>
            <a:endParaRPr lang="en-US" sz="24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5286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3285" y="107583"/>
            <a:ext cx="117456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Example 3 The air pollution data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were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originally collected to investigate the determinants of pollution, presumably by regressing SO2 on the six other variables.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Examine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how principal components analysis can be used to explore various aspects of the data, and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how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such an analysis can also be used to address the determinants of pollution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question.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0560" y="1791969"/>
            <a:ext cx="4586611" cy="446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2400" b="1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Understand </a:t>
            </a:r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data </a:t>
            </a:r>
            <a:r>
              <a:rPr lang="en-US" sz="2400" b="1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Human ecology: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Population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Manufacture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Climate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Temperature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Wind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Precip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itation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predays</a:t>
            </a:r>
            <a:endParaRPr lang="en-US" sz="24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87012" y="2312599"/>
            <a:ext cx="8521958" cy="948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All six variables are such that </a:t>
            </a:r>
            <a:r>
              <a:rPr lang="en-US" sz="2600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high values </a:t>
            </a:r>
            <a:r>
              <a:rPr lang="en-US" sz="26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represent a </a:t>
            </a:r>
            <a:r>
              <a:rPr lang="en-US" sz="2600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less attractive </a:t>
            </a:r>
            <a:r>
              <a:rPr lang="en-US" sz="26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environment </a:t>
            </a:r>
            <a:r>
              <a:rPr lang="en-US" sz="2600" dirty="0" smtClean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except the variable of temperature.</a:t>
            </a:r>
            <a:endParaRPr lang="en-US" sz="26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91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22589" y="70483"/>
            <a:ext cx="4307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Mathematics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Behind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2991" y="753247"/>
            <a:ext cx="995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Review the concepts “Space” and “Basis of Space” in linear algebra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2883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2824" y="0"/>
            <a:ext cx="12198033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 Visualize data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set by constructing 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scatterplot matrix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the six variables to show the </a:t>
            </a:r>
            <a:r>
              <a:rPr lang="en-US" sz="2400" dirty="0" smtClean="0">
                <a:solidFill>
                  <a:srgbClr val="0416B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associations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between the variables and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sz="2400" dirty="0" smtClean="0">
                <a:solidFill>
                  <a:srgbClr val="0416B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distributions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six variables. </a:t>
            </a:r>
            <a:endParaRPr lang="en-US" sz="24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11" y="1216251"/>
            <a:ext cx="5535975" cy="55210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5839" y="1010409"/>
            <a:ext cx="6332471" cy="496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data("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usairpollution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", package = "HSAUR2")</a:t>
            </a:r>
          </a:p>
          <a:p>
            <a:pPr marL="457200" lvl="0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panel.hist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&lt;- function(x, ...) {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usr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&lt;- par("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usr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");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on.exit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(par(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usr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 marL="457200" lv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par(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usr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= c(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usr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[1:2], 0, 1.5) )</a:t>
            </a:r>
          </a:p>
          <a:p>
            <a:pPr marL="457200" lv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 &lt;-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hist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(x, plot = FALSE)</a:t>
            </a:r>
          </a:p>
          <a:p>
            <a:pPr marL="457200" lv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breaks &lt;-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h$breaks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&lt;- length(breaks)</a:t>
            </a:r>
          </a:p>
          <a:p>
            <a:pPr marL="457200" lv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 &lt;-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h$counts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; y &lt;- y/max(y)</a:t>
            </a:r>
          </a:p>
          <a:p>
            <a:pPr marL="457200" lvl="0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rect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(breaks[-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nB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], 0, breaks[-1], y, col="grey", ...)}</a:t>
            </a:r>
          </a:p>
          <a:p>
            <a:pPr marL="457200" lvl="0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usairpollution$negtemp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&lt;-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USairpollution$temp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* (-1)</a:t>
            </a:r>
          </a:p>
          <a:p>
            <a:pPr marL="457200" lvl="0"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usairpollution$temp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&lt;- NULL</a:t>
            </a:r>
          </a:p>
          <a:p>
            <a:pPr marL="457200" lvl="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pairs(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USairpollution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[,-1],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diag.panel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panel.hist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pch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= ".",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cex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= 1.5)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9610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2824" y="0"/>
            <a:ext cx="12198033" cy="856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2. Visualize data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set by constructing 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scatterplot matrix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the six variables to show the association between the variables and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distribution of six variables. </a:t>
            </a:r>
            <a:endParaRPr lang="en-US" sz="24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882" y="812185"/>
            <a:ext cx="5535975" cy="55210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2824" y="1115045"/>
            <a:ext cx="6099016" cy="521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distributions of temperature, manufacture, population are skewed to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right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8001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distributions of wind, precipitation, and </a:t>
            </a:r>
            <a:r>
              <a:rPr lang="en-US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predays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are skewed to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left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Chicago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with a value of 3344 has about twice as the second highest value.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least one city, and probably more than one, that should be considered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outliers.</a:t>
            </a:r>
          </a:p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transformation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the better distributions of data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5463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25" y="514613"/>
            <a:ext cx="5535975" cy="5521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96866" y="52950"/>
            <a:ext cx="1098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Before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51842" y="52949"/>
            <a:ext cx="31902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After </a:t>
            </a:r>
            <a:r>
              <a:rPr lang="en-US" sz="2400" dirty="0" smtClean="0">
                <a:solidFill>
                  <a:srgbClr val="0416BC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log transformation</a:t>
            </a:r>
            <a:endParaRPr lang="en-US" dirty="0">
              <a:solidFill>
                <a:srgbClr val="0416B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0330" y="6035633"/>
            <a:ext cx="11311339" cy="46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transformation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the better distributions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(symmetry ) of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95" y="1010991"/>
            <a:ext cx="5535974" cy="463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894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40737"/>
            <a:ext cx="11908969" cy="457426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4141" y="117510"/>
            <a:ext cx="1171102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3. It is necessary to extract the principal components from the </a:t>
            </a:r>
            <a:r>
              <a:rPr lang="en-US" sz="2600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correlation </a:t>
            </a:r>
            <a:r>
              <a:rPr lang="en-US" sz="26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rather than the covariance matrix, since the six variables to be used are on </a:t>
            </a:r>
            <a:r>
              <a:rPr lang="en-US" sz="2600" dirty="0" smtClean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very different scales</a:t>
            </a:r>
            <a:r>
              <a:rPr lang="en-US" sz="26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469368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8" y="237671"/>
            <a:ext cx="11639586" cy="64359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" y="128587"/>
            <a:ext cx="1193482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063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8856" y="174172"/>
                <a:ext cx="12083144" cy="4104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600" dirty="0" smtClean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a. What </a:t>
                </a:r>
                <a:r>
                  <a:rPr lang="en-US" sz="2600" dirty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are </a:t>
                </a:r>
                <a:r>
                  <a:rPr lang="en-US" sz="2600" dirty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the first three principal components</a:t>
                </a:r>
                <a:r>
                  <a:rPr lang="en-US" sz="26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? What percentage of total variation account for of the three PCs</a:t>
                </a:r>
                <a:r>
                  <a:rPr lang="en-US" sz="2600" dirty="0" smtClean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?</a:t>
                </a:r>
              </a:p>
              <a:p>
                <a:pPr marL="457200" indent="-457200">
                  <a:lnSpc>
                    <a:spcPct val="107000"/>
                  </a:lnSpc>
                  <a:spcAft>
                    <a:spcPts val="800"/>
                  </a:spcAft>
                  <a:buAutoNum type="alphaLcPeriod"/>
                </a:pPr>
                <a:endParaRPr lang="en-US" sz="2600" dirty="0" smtClean="0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=.33</m:t>
                      </m:r>
                      <m:sSub>
                        <m:sSub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−.612</m:t>
                      </m:r>
                      <m:sSub>
                        <m:sSub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−.578</m:t>
                      </m:r>
                      <m:sSub>
                        <m:sSub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6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.354</m:t>
                      </m:r>
                      <m:sSub>
                        <m:sSub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+0.04</m:t>
                      </m:r>
                      <m:sSub>
                        <m:sSubPr>
                          <m:ctrlP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6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−.238</m:t>
                      </m:r>
                      <m:sSub>
                        <m:sSub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60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=−.128</m:t>
                      </m:r>
                      <m:sSub>
                        <m:sSub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6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0.168</m:t>
                      </m:r>
                      <m:sSub>
                        <m:sSub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6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.222</m:t>
                      </m:r>
                      <m:sSub>
                        <m:sSub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6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.131</m:t>
                      </m:r>
                      <m:sSub>
                        <m:sSub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6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0.623</m:t>
                      </m:r>
                      <m:sSub>
                        <m:sSub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6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.708</m:t>
                      </m:r>
                      <m:sSub>
                        <m:sSub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60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6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=0.672</m:t>
                      </m:r>
                      <m:sSub>
                        <m:sSub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6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.273</m:t>
                      </m:r>
                      <m:sSub>
                        <m:sSub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6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.350</m:t>
                      </m:r>
                      <m:sSub>
                        <m:sSub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6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.297</m:t>
                      </m:r>
                      <m:sSub>
                        <m:sSub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6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.505</m:t>
                      </m:r>
                      <m:sSub>
                        <m:sSubPr>
                          <m:ctrlP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6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6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−0.093</m:t>
                      </m:r>
                      <m:sSub>
                        <m:sSubPr>
                          <m:ctrlP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6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600" dirty="0" smtClean="0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260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4572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6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Total variation account for </a:t>
                </a:r>
                <a:r>
                  <a:rPr lang="en-US" sz="2600" dirty="0" smtClean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sz="2600" dirty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84.85%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6" y="174172"/>
                <a:ext cx="12083144" cy="4104072"/>
              </a:xfrm>
              <a:prstGeom prst="rect">
                <a:avLst/>
              </a:prstGeom>
              <a:blipFill rotWithShape="0">
                <a:blip r:embed="rId2"/>
                <a:stretch>
                  <a:fillRect l="-908" t="-1486" b="-2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065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02728"/>
                <a:ext cx="12289971" cy="6608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 smtClean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b. Examining the coefficients of each component.</a:t>
                </a:r>
              </a:p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=.33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−.612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.578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−.354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+0.04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−.238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sz="240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 smtClean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negative high values of population and manufacture show that the first component might be regarded as some index of </a:t>
                </a:r>
                <a:r>
                  <a:rPr lang="en-US" sz="2400" dirty="0" smtClean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“</a:t>
                </a:r>
                <a:r>
                  <a:rPr lang="en-US" sz="2400" dirty="0" smtClean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quality </a:t>
                </a:r>
                <a:r>
                  <a:rPr lang="en-US" sz="2400" dirty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of </a:t>
                </a:r>
                <a:r>
                  <a:rPr lang="en-US" sz="2400" dirty="0" smtClean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life</a:t>
                </a:r>
                <a:r>
                  <a:rPr lang="en-US" sz="2400" dirty="0" smtClean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”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with </a:t>
                </a:r>
                <a:r>
                  <a:rPr lang="en-US" sz="2400" dirty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low values of manufacture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and </a:t>
                </a:r>
                <a:r>
                  <a:rPr lang="en-US" sz="2400" dirty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population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. The high values indicating a relatively </a:t>
                </a:r>
                <a:r>
                  <a:rPr lang="en-US" sz="2400" dirty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poor environment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=−.128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0.168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.222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.131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0.623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.708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sz="240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The </a:t>
                </a:r>
                <a:r>
                  <a:rPr lang="en-US" sz="2400" dirty="0" smtClean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high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values of precipitation days and amount of precipitation show that the second component is largely concerned with a </a:t>
                </a:r>
                <a:r>
                  <a:rPr lang="en-US" sz="2400" dirty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city's rainfall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, having high coefficients for precipitation and precipitation days might be labeled as the </a:t>
                </a:r>
                <a:r>
                  <a:rPr lang="en-US" sz="2400" dirty="0" smtClean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“</a:t>
                </a:r>
                <a:r>
                  <a:rPr lang="en-US" sz="2400" dirty="0" smtClean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wet weather</a:t>
                </a:r>
                <a:r>
                  <a:rPr lang="en-US" sz="2400" dirty="0" smtClean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”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component. </a:t>
                </a: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𝟔𝟕𝟐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.273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.350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.297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1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−.</m:t>
                    </m:r>
                    <m:r>
                      <a:rPr lang="en-US" sz="2400" b="1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𝟓𝟎𝟓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−0.09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sz="240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4572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The component three is essentially a contrast between precipitation and </a:t>
                </a:r>
                <a:r>
                  <a:rPr lang="en-US" sz="2400" dirty="0" smtClean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temperature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.  It will separate cities having </a:t>
                </a:r>
                <a:r>
                  <a:rPr lang="en-US" sz="2400" dirty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high temperatures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and </a:t>
                </a:r>
                <a:r>
                  <a:rPr lang="en-US" sz="2400" dirty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low rainfall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from those that are </a:t>
                </a:r>
                <a:r>
                  <a:rPr lang="en-US" sz="2400" dirty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colder but drier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. A suitable label might be simply </a:t>
                </a:r>
                <a:r>
                  <a:rPr lang="en-US" sz="2400" dirty="0" smtClean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“</a:t>
                </a:r>
                <a:r>
                  <a:rPr lang="en-US" sz="2400" dirty="0" smtClean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climate type”.</a:t>
                </a:r>
                <a:endParaRPr lang="en-US" sz="240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4572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>
                    <a:solidFill>
                      <a:srgbClr val="0416BC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Notes: Attempting to label components in this way is common, but perhaps it should be a little less common.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2728"/>
                <a:ext cx="12289971" cy="6608860"/>
              </a:xfrm>
              <a:prstGeom prst="rect">
                <a:avLst/>
              </a:prstGeom>
              <a:blipFill rotWithShape="0">
                <a:blip r:embed="rId2"/>
                <a:stretch>
                  <a:fillRect l="-794" t="-738" r="-397" b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4215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2763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5. Even if we do not care to label the three components, they can still be used as the basis of various </a:t>
            </a:r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graphical displays </a:t>
            </a:r>
            <a:r>
              <a:rPr lang="en-US" sz="2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the cities</a:t>
            </a:r>
            <a:r>
              <a:rPr lang="en-US" sz="26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sz="2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first few component scores provide a </a:t>
            </a:r>
            <a:r>
              <a:rPr lang="en-US" sz="2600" dirty="0" smtClean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low-dimensional “map” </a:t>
            </a:r>
            <a:r>
              <a:rPr lang="en-US" sz="26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</a:t>
            </a:r>
            <a:r>
              <a:rPr lang="en-US" sz="2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observations in which the Euclidean distances between the points representing the individuals </a:t>
            </a:r>
            <a:r>
              <a:rPr lang="en-US" sz="26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best approximate in some sense the Euclidean distances </a:t>
            </a:r>
            <a:r>
              <a:rPr lang="en-US" sz="2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between the individuals based on the original variables.</a:t>
            </a:r>
            <a:endParaRPr lang="en-US" sz="26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21229" y="3461657"/>
            <a:ext cx="3733800" cy="2460172"/>
            <a:chOff x="1121229" y="3461657"/>
            <a:chExt cx="3733800" cy="246017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121229" y="5431971"/>
              <a:ext cx="3733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1121229" y="3461657"/>
              <a:ext cx="0" cy="24601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347858" y="3439885"/>
            <a:ext cx="3733800" cy="2460172"/>
            <a:chOff x="1121229" y="3461657"/>
            <a:chExt cx="3733800" cy="2460172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121229" y="5431971"/>
              <a:ext cx="3733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121229" y="3461657"/>
              <a:ext cx="0" cy="24601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/>
          <p:cNvSpPr/>
          <p:nvPr/>
        </p:nvSpPr>
        <p:spPr>
          <a:xfrm>
            <a:off x="7458094" y="5656105"/>
            <a:ext cx="4674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Reduced to low-dimensional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“map” 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1319771" y="5669224"/>
            <a:ext cx="4955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Original variables-dimensional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“map”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87903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455"/>
            <a:ext cx="5017588" cy="40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355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297" y="26035"/>
            <a:ext cx="6669405" cy="6805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5999" y="2112612"/>
                <a:ext cx="576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0" dirty="0" smtClean="0">
                    <a:solidFill>
                      <a:srgbClr val="0070C0"/>
                    </a:solidFill>
                    <a:latin typeface="+mj-lt"/>
                  </a:rPr>
                  <a:t>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2112612"/>
                <a:ext cx="57694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519055" y="719241"/>
                <a:ext cx="57694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0" dirty="0" smtClean="0">
                    <a:solidFill>
                      <a:srgbClr val="0070C0"/>
                    </a:solidFill>
                    <a:latin typeface="+mj-lt"/>
                  </a:rPr>
                  <a:t>  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055" y="719241"/>
                <a:ext cx="576944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5519055" y="2112612"/>
            <a:ext cx="13607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7" idx="1"/>
          </p:cNvCxnSpPr>
          <p:nvPr/>
        </p:nvCxnSpPr>
        <p:spPr>
          <a:xfrm flipV="1">
            <a:off x="5519055" y="903907"/>
            <a:ext cx="0" cy="13933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410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92525" y="564778"/>
            <a:ext cx="1438835" cy="26490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var1</a:t>
            </a:r>
          </a:p>
          <a:p>
            <a:pPr algn="ctr"/>
            <a:r>
              <a:rPr lang="en-US" sz="22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var2</a:t>
            </a:r>
          </a:p>
          <a:p>
            <a:pPr algn="ctr"/>
            <a:r>
              <a:rPr lang="en-US" sz="22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⋮</a:t>
            </a:r>
          </a:p>
          <a:p>
            <a:pPr algn="ctr"/>
            <a:r>
              <a:rPr lang="en-US" sz="2200" dirty="0" err="1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2200" i="1" dirty="0" err="1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sz="2200" i="1" dirty="0" smtClean="0">
              <a:ln w="0"/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2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⋮</a:t>
            </a:r>
          </a:p>
          <a:p>
            <a:pPr algn="ctr"/>
            <a:r>
              <a:rPr lang="en-US" sz="2200" dirty="0" err="1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2200" i="1" dirty="0" err="1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en-US" sz="2200" i="1" dirty="0">
              <a:ln w="0"/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42767" y="564778"/>
            <a:ext cx="1438835" cy="26490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PC1</a:t>
            </a:r>
          </a:p>
          <a:p>
            <a:pPr algn="ctr"/>
            <a:r>
              <a:rPr lang="en-US" sz="22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PC2</a:t>
            </a:r>
          </a:p>
          <a:p>
            <a:pPr algn="ctr"/>
            <a:r>
              <a:rPr lang="en-US" sz="22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⋮</a:t>
            </a:r>
          </a:p>
          <a:p>
            <a:pPr algn="ctr"/>
            <a:r>
              <a:rPr lang="en-US" sz="2200" dirty="0" err="1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en-US" sz="2200" i="1" dirty="0" err="1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sz="2200" i="1" dirty="0" smtClean="0">
              <a:ln w="0"/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2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⋮</a:t>
            </a:r>
          </a:p>
          <a:p>
            <a:pPr algn="ctr"/>
            <a:r>
              <a:rPr lang="en-US" sz="2200" dirty="0" err="1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en-US" sz="2200" i="1" dirty="0" err="1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en-US" sz="2200" i="1" dirty="0">
              <a:ln w="0"/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793008" y="468923"/>
            <a:ext cx="4784910" cy="292645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9250" indent="-349250">
              <a:buFont typeface="+mj-lt"/>
              <a:buAutoNum type="arabicPeriod"/>
            </a:pPr>
            <a:r>
              <a:rPr lang="en-US" sz="22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PC1, PC2, …, </a:t>
            </a:r>
            <a:r>
              <a:rPr lang="en-US" sz="2200" dirty="0" err="1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en-US" sz="2200" i="1" dirty="0" err="1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uncorrelated (</a:t>
            </a:r>
            <a:r>
              <a:rPr lang="en-US" sz="2200" i="1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&lt; q</a:t>
            </a:r>
            <a:r>
              <a:rPr lang="en-US" sz="22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9250" indent="-349250">
              <a:buFont typeface="+mj-lt"/>
              <a:buAutoNum type="arabicPeriod"/>
            </a:pPr>
            <a:r>
              <a:rPr lang="en-US" sz="22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PC1, PC2, …, </a:t>
            </a:r>
            <a:r>
              <a:rPr lang="en-US" sz="2200" dirty="0" err="1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en-US" sz="2200" i="1" dirty="0" err="1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alone account for most variance</a:t>
            </a:r>
          </a:p>
          <a:p>
            <a:pPr marL="349250" indent="-349250">
              <a:buFont typeface="+mj-lt"/>
              <a:buAutoNum type="arabicPeriod"/>
            </a:pPr>
            <a:r>
              <a:rPr lang="en-US" sz="22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PC1, PC2, …, </a:t>
            </a:r>
            <a:r>
              <a:rPr lang="en-US" sz="2200" dirty="0" err="1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en-US" sz="2200" i="1" dirty="0" err="1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in decreasing order of “importance”</a:t>
            </a:r>
          </a:p>
          <a:p>
            <a:pPr marL="349250" indent="-349250">
              <a:buFont typeface="+mj-lt"/>
              <a:buAutoNum type="arabicPeriod"/>
            </a:pPr>
            <a:r>
              <a:rPr lang="en-US" sz="22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PC1, PC2,…, </a:t>
            </a:r>
            <a:r>
              <a:rPr lang="en-US" sz="2200" dirty="0" err="1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PCk</a:t>
            </a:r>
            <a:r>
              <a:rPr lang="en-US" sz="22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linear combination of var1, var2, …,</a:t>
            </a:r>
            <a:r>
              <a:rPr lang="en-US" sz="2200" dirty="0" err="1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22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92525" y="4639235"/>
            <a:ext cx="10885393" cy="16315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{PC1, PC2, …, </a:t>
            </a:r>
            <a:r>
              <a:rPr lang="en-US" sz="2200" dirty="0" err="1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en-US" sz="2200" i="1" dirty="0" err="1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 surrogates for the original large number of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{PC1, PC2, …, </a:t>
            </a:r>
            <a:r>
              <a:rPr lang="en-US" sz="2200" dirty="0" err="1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en-US" sz="2200" i="1" dirty="0" err="1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 smtClean="0">
                <a:ln w="0"/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 provides a simpler basis for graphing or summarizing the data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439522" y="1721226"/>
            <a:ext cx="995082" cy="33617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489764" y="1721226"/>
            <a:ext cx="995082" cy="33617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Curved Down Arrow 15"/>
          <p:cNvSpPr/>
          <p:nvPr/>
        </p:nvSpPr>
        <p:spPr>
          <a:xfrm rot="10800000">
            <a:off x="1142998" y="3395383"/>
            <a:ext cx="8095129" cy="1015252"/>
          </a:xfrm>
          <a:prstGeom prst="curved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5586" y="-19997"/>
            <a:ext cx="5323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“picture” of PCA</a:t>
            </a:r>
            <a:endParaRPr lang="en-US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26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9485" y="236944"/>
            <a:ext cx="11201399" cy="217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b. Interpretation of the bivariate boxplot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plot demonstrates clearly that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Chicago is an outlier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and suggests that Phoenix and Philadelphia may also be suspects in this respect.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Phoenix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appears to offer the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best quality of life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on the limited basis of the six variables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recorded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and Buffalo is a city to avoid if you prefer a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drier environment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endParaRPr lang="en-US" sz="24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95" y="3448539"/>
            <a:ext cx="8741908" cy="32072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7111" y="4290512"/>
            <a:ext cx="1994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Quality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life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2370073" y="2697302"/>
            <a:ext cx="101338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quality of life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” with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low values of manufacture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963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1687" y="181322"/>
            <a:ext cx="11201399" cy="46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b. Interpretation of the bivariate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boxplot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11" y="2508473"/>
            <a:ext cx="10325100" cy="32289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08428" y="3190516"/>
            <a:ext cx="2173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City’s Rainfall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-76687" y="802172"/>
            <a:ext cx="11878146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high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coefficients for precipitation and precipitation days might be labeled as the “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wet weather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” component.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566250" y="1852908"/>
            <a:ext cx="9175954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Buffalo is a city to avoid if you prefer a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drier environment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316072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856" y="72427"/>
            <a:ext cx="12083144" cy="2273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6. Determining which of the climate and human ecology variables are the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best predictors of the degree of air pollution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 a city as measured by the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Sulphur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dioxide content of the air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Because the high correlation between the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manufacture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population variables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we might, of course, deal with this problem by simply dropping either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manu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or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popul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in regression analysis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" name="Rectangle 2"/>
          <p:cNvSpPr/>
          <p:nvPr/>
        </p:nvSpPr>
        <p:spPr>
          <a:xfrm>
            <a:off x="419584" y="2807709"/>
            <a:ext cx="114616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1848A8"/>
                </a:solidFill>
              </a:rPr>
              <a:t>&gt; </a:t>
            </a:r>
            <a:r>
              <a:rPr lang="en-US" sz="2800" dirty="0">
                <a:solidFill>
                  <a:srgbClr val="1848A8"/>
                </a:solidFill>
              </a:rPr>
              <a:t>data&lt;-read.csv("D:/STAT 4400/Data/USairpollution.csv", header=TRUE);</a:t>
            </a:r>
          </a:p>
          <a:p>
            <a:r>
              <a:rPr lang="en-US" sz="2800" dirty="0">
                <a:solidFill>
                  <a:srgbClr val="1848A8"/>
                </a:solidFill>
              </a:rPr>
              <a:t>&gt; </a:t>
            </a:r>
            <a:r>
              <a:rPr lang="en-US" sz="2800" dirty="0" err="1">
                <a:solidFill>
                  <a:srgbClr val="1848A8"/>
                </a:solidFill>
              </a:rPr>
              <a:t>reg</a:t>
            </a:r>
            <a:r>
              <a:rPr lang="en-US" sz="2800" dirty="0">
                <a:solidFill>
                  <a:srgbClr val="1848A8"/>
                </a:solidFill>
              </a:rPr>
              <a:t>&lt;-lm(SO2~temp +</a:t>
            </a:r>
            <a:r>
              <a:rPr lang="en-US" sz="2800" dirty="0" err="1">
                <a:solidFill>
                  <a:srgbClr val="1848A8"/>
                </a:solidFill>
              </a:rPr>
              <a:t>manu+wind+precip+predays</a:t>
            </a:r>
            <a:r>
              <a:rPr lang="en-US" sz="2800" dirty="0">
                <a:solidFill>
                  <a:srgbClr val="1848A8"/>
                </a:solidFill>
              </a:rPr>
              <a:t>, data=data[,-1])</a:t>
            </a:r>
          </a:p>
          <a:p>
            <a:r>
              <a:rPr lang="en-US" sz="2800" dirty="0">
                <a:solidFill>
                  <a:srgbClr val="1848A8"/>
                </a:solidFill>
              </a:rPr>
              <a:t>&gt; summary(</a:t>
            </a:r>
            <a:r>
              <a:rPr lang="en-US" sz="2800" dirty="0" err="1">
                <a:solidFill>
                  <a:srgbClr val="1848A8"/>
                </a:solidFill>
              </a:rPr>
              <a:t>reg</a:t>
            </a:r>
            <a:r>
              <a:rPr lang="en-US" sz="2800" dirty="0" smtClean="0">
                <a:solidFill>
                  <a:srgbClr val="1848A8"/>
                </a:solidFill>
              </a:rPr>
              <a:t>)</a:t>
            </a:r>
            <a:endParaRPr lang="en-US" sz="2800" dirty="0">
              <a:solidFill>
                <a:srgbClr val="1848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713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856" y="0"/>
            <a:ext cx="12083144" cy="856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6. Determining which of the climate and human ecology variables are the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best predictors of the degree of air pollution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 a city as measured by the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Sulphur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dioxide content of the air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" name="Rectangle 2"/>
          <p:cNvSpPr/>
          <p:nvPr/>
        </p:nvSpPr>
        <p:spPr>
          <a:xfrm>
            <a:off x="325924" y="1051337"/>
            <a:ext cx="1146168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lm(formula </a:t>
            </a:r>
            <a:r>
              <a:rPr lang="en-US" dirty="0"/>
              <a:t>= SO2 ~ temp + </a:t>
            </a:r>
            <a:r>
              <a:rPr lang="en-US" dirty="0" err="1"/>
              <a:t>manu</a:t>
            </a:r>
            <a:r>
              <a:rPr lang="en-US" dirty="0"/>
              <a:t> + wind + </a:t>
            </a:r>
            <a:r>
              <a:rPr lang="en-US" dirty="0" err="1"/>
              <a:t>precip</a:t>
            </a:r>
            <a:r>
              <a:rPr lang="en-US" dirty="0"/>
              <a:t> + </a:t>
            </a:r>
            <a:r>
              <a:rPr lang="en-US" dirty="0" err="1"/>
              <a:t>predays</a:t>
            </a:r>
            <a:r>
              <a:rPr lang="en-US" dirty="0"/>
              <a:t>, data = data</a:t>
            </a:r>
            <a:r>
              <a:rPr lang="en-US" dirty="0" smtClean="0"/>
              <a:t>[, </a:t>
            </a:r>
            <a:r>
              <a:rPr lang="en-US" dirty="0"/>
              <a:t>-1])</a:t>
            </a:r>
          </a:p>
          <a:p>
            <a:r>
              <a:rPr lang="en-US" dirty="0" smtClean="0"/>
              <a:t>Residuals</a:t>
            </a:r>
            <a:r>
              <a:rPr lang="en-US" dirty="0"/>
              <a:t>:</a:t>
            </a:r>
          </a:p>
          <a:p>
            <a:r>
              <a:rPr lang="en-US" dirty="0"/>
              <a:t>    Min      1Q  Median      3Q     Max </a:t>
            </a:r>
          </a:p>
          <a:p>
            <a:r>
              <a:rPr lang="en-US" dirty="0"/>
              <a:t>-20.439  -8.719  -3.198   7.170  58.024 </a:t>
            </a:r>
          </a:p>
          <a:p>
            <a:r>
              <a:rPr lang="en-US" dirty="0" smtClean="0"/>
              <a:t>Coefficients</a:t>
            </a:r>
            <a:r>
              <a:rPr lang="en-US" dirty="0"/>
              <a:t>:</a:t>
            </a:r>
          </a:p>
          <a:p>
            <a:r>
              <a:rPr lang="en-US" dirty="0"/>
              <a:t>              Estimate Std. Error t value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135.771432  50.060984   2.712  </a:t>
            </a:r>
            <a:r>
              <a:rPr lang="en-US" dirty="0">
                <a:solidFill>
                  <a:srgbClr val="C00000"/>
                </a:solidFill>
              </a:rPr>
              <a:t>0.01029 *  </a:t>
            </a:r>
          </a:p>
          <a:p>
            <a:r>
              <a:rPr lang="en-US" dirty="0"/>
              <a:t>temp         -1.771413   0.636641  -2.782  </a:t>
            </a:r>
            <a:r>
              <a:rPr lang="en-US" dirty="0">
                <a:solidFill>
                  <a:srgbClr val="C00000"/>
                </a:solidFill>
              </a:rPr>
              <a:t>0.00864 ** </a:t>
            </a:r>
          </a:p>
          <a:p>
            <a:r>
              <a:rPr lang="en-US" dirty="0" err="1"/>
              <a:t>manu</a:t>
            </a:r>
            <a:r>
              <a:rPr lang="en-US" dirty="0"/>
              <a:t>          0.025573   0.004604   5.554 </a:t>
            </a:r>
            <a:r>
              <a:rPr lang="en-US" dirty="0">
                <a:solidFill>
                  <a:srgbClr val="C00000"/>
                </a:solidFill>
              </a:rPr>
              <a:t>2.99e-06 ***</a:t>
            </a:r>
          </a:p>
          <a:p>
            <a:r>
              <a:rPr lang="en-US" dirty="0"/>
              <a:t>wind         -3.737852   1.944409  -1.922  0.06273 .  </a:t>
            </a:r>
          </a:p>
          <a:p>
            <a:r>
              <a:rPr lang="en-US" dirty="0" err="1"/>
              <a:t>precip</a:t>
            </a:r>
            <a:r>
              <a:rPr lang="en-US" dirty="0"/>
              <a:t>        0.625897   0.388500   1.611  0.11615    </a:t>
            </a:r>
          </a:p>
          <a:p>
            <a:r>
              <a:rPr lang="en-US" dirty="0" err="1"/>
              <a:t>predays</a:t>
            </a:r>
            <a:r>
              <a:rPr lang="en-US" dirty="0"/>
              <a:t>      -0.057060   0.174775  -0.326  0.74601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15.79 on 35 degrees of freedom</a:t>
            </a:r>
          </a:p>
          <a:p>
            <a:r>
              <a:rPr lang="en-US" dirty="0"/>
              <a:t>Multiple R-squared:  </a:t>
            </a:r>
            <a:r>
              <a:rPr lang="en-US" dirty="0">
                <a:solidFill>
                  <a:srgbClr val="C00000"/>
                </a:solidFill>
              </a:rPr>
              <a:t>0.604,</a:t>
            </a:r>
            <a:r>
              <a:rPr lang="en-US" dirty="0"/>
              <a:t>	Adjusted R-squared</a:t>
            </a:r>
            <a:r>
              <a:rPr lang="en-US" dirty="0">
                <a:solidFill>
                  <a:srgbClr val="C00000"/>
                </a:solidFill>
              </a:rPr>
              <a:t>:  0.5475 </a:t>
            </a:r>
          </a:p>
          <a:p>
            <a:r>
              <a:rPr lang="en-US" dirty="0"/>
              <a:t>F-statistic: 10.68 on 5 and 35 DF,  p-value: 2.75e-06</a:t>
            </a:r>
          </a:p>
        </p:txBody>
      </p:sp>
    </p:spTree>
    <p:extLst>
      <p:ext uri="{BB962C8B-B14F-4D97-AF65-F5344CB8AC3E}">
        <p14:creationId xmlns:p14="http://schemas.microsoft.com/office/powerpoint/2010/main" val="23348492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856" y="0"/>
            <a:ext cx="12083144" cy="2668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6. Determining which of the climate and human ecology variables are the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best predictors of the degree of air pollution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 a city as measured by the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Sulphur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dioxide content of the air.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b. The alternative approach is that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using principal components in regression analysis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 The number of principal components that should be used is based on identification of the importance in the original analysis. </a:t>
            </a:r>
            <a:endParaRPr lang="en-US" sz="24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5199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856" y="0"/>
            <a:ext cx="12083144" cy="491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6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a. Draw a scatter plot of SO2 against PCA</a:t>
            </a:r>
            <a:endParaRPr lang="en-US" sz="26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7712" y="687094"/>
            <a:ext cx="11125201" cy="948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600" dirty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out &lt;- </a:t>
            </a:r>
            <a:r>
              <a:rPr lang="en-US" sz="2600" dirty="0" err="1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sapply</a:t>
            </a:r>
            <a:r>
              <a:rPr lang="en-US" sz="2600" dirty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(1:6, function(</a:t>
            </a:r>
            <a:r>
              <a:rPr lang="en-US" sz="2600" dirty="0" err="1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sz="2600" dirty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) {plot(usairpollution$SO2,pollution.pca$scores[,</a:t>
            </a:r>
            <a:r>
              <a:rPr lang="en-US" sz="2600" dirty="0" err="1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sz="2600" dirty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], </a:t>
            </a:r>
            <a:r>
              <a:rPr lang="en-US" sz="2600" dirty="0" err="1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xlab</a:t>
            </a:r>
            <a:r>
              <a:rPr lang="en-US" sz="2600" dirty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= paste("PC", </a:t>
            </a:r>
            <a:r>
              <a:rPr lang="en-US" sz="2600" dirty="0" err="1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sz="2600" dirty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600" dirty="0" err="1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sep</a:t>
            </a:r>
            <a:r>
              <a:rPr lang="en-US" sz="2600" dirty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= ""), </a:t>
            </a:r>
            <a:r>
              <a:rPr lang="en-US" sz="2600" dirty="0" err="1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ylab</a:t>
            </a:r>
            <a:r>
              <a:rPr lang="en-US" sz="2600" dirty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= "Sulphur dioxide concentration")})</a:t>
            </a:r>
            <a:endParaRPr lang="en-US" sz="2600" dirty="0">
              <a:solidFill>
                <a:srgbClr val="0070C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3" y="1925229"/>
            <a:ext cx="3559630" cy="32346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954" y="1925229"/>
            <a:ext cx="3228703" cy="317441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08" y="1925229"/>
            <a:ext cx="3347720" cy="305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219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0114" y="124170"/>
            <a:ext cx="10896600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pollution.reg&lt;-lm(SO2~pollution.pca$scores, </a:t>
            </a:r>
            <a:r>
              <a:rPr lang="en-US" sz="2000" dirty="0" smtClean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data=</a:t>
            </a:r>
            <a:r>
              <a:rPr lang="en-US" sz="2000" dirty="0" err="1" smtClean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usairpollution</a:t>
            </a:r>
            <a:r>
              <a:rPr lang="en-US" sz="2000" dirty="0" smtClean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) summary(pollution.reg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sz="2000" dirty="0">
              <a:solidFill>
                <a:srgbClr val="0070C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679877"/>
            <a:ext cx="11930743" cy="32858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49654" y="3824191"/>
                <a:ext cx="1110256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prstClr val="black"/>
                    </a:solidFill>
                    <a:ea typeface="SimSun" panose="02010600030101010101" pitchFamily="2" charset="-122"/>
                    <a:cs typeface="Times New Roman" panose="02020603050405020304" pitchFamily="18" charset="0"/>
                  </a:rPr>
                  <a:t>SO2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−9.942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+2.24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+0.375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+8.549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−15.176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39.271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+30.049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4" y="3824191"/>
                <a:ext cx="11102567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89711" y="4600555"/>
            <a:ext cx="116608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standard error: 14.6 on 34 degrees of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freedom 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R-squared: 0.67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R-squared: </a:t>
            </a:r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0.611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F-statistic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11.5 on 6 and 34 DF, p-value: 5.42e-07</a:t>
            </a:r>
          </a:p>
        </p:txBody>
      </p:sp>
    </p:spTree>
    <p:extLst>
      <p:ext uri="{BB962C8B-B14F-4D97-AF65-F5344CB8AC3E}">
        <p14:creationId xmlns:p14="http://schemas.microsoft.com/office/powerpoint/2010/main" val="42424285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0114" y="124170"/>
            <a:ext cx="10896600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pollution.reg&lt;-lm(SO2~pollution.pca$scores, </a:t>
            </a:r>
            <a:r>
              <a:rPr lang="en-US" sz="2000" dirty="0" smtClean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data=</a:t>
            </a:r>
            <a:r>
              <a:rPr lang="en-US" sz="2000" dirty="0" err="1" smtClean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usairpollution</a:t>
            </a:r>
            <a:r>
              <a:rPr lang="en-US" sz="2000" dirty="0" smtClean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) summary(pollution.reg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sz="2000" dirty="0">
              <a:solidFill>
                <a:srgbClr val="0070C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54" y="686944"/>
            <a:ext cx="11930743" cy="32858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97883" y="4499869"/>
                <a:ext cx="11778343" cy="21707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400" dirty="0" smtClean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c. Interpretation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is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the most predictive of </a:t>
                </a:r>
                <a:r>
                  <a:rPr lang="en-US" sz="2400" dirty="0" smtClean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SO2</a:t>
                </a:r>
                <a:r>
                  <a:rPr lang="en-US" sz="2400" dirty="0" smtClean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lang="en-US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1.4819). </a:t>
                </a:r>
                <a:r>
                  <a:rPr lang="en-US" sz="2400" dirty="0" smtClean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But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it is also clear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 smtClean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400" dirty="0" smtClean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400" dirty="0" smtClean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with small variance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=0.8719099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=0.33848287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=0.185599752</a:t>
                </a:r>
                <a:r>
                  <a:rPr lang="en-US" sz="24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) </a:t>
                </a:r>
                <a:r>
                  <a:rPr lang="en-US" sz="2400" dirty="0" smtClean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do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not necessarily have small correlations with the response </a:t>
                </a:r>
                <a:r>
                  <a:rPr lang="en-US" sz="2400" dirty="0" smtClean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(small p-</a:t>
                </a:r>
                <a:r>
                  <a:rPr lang="en-US" sz="2400" dirty="0" err="1" smtClean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vaules</a:t>
                </a:r>
                <a:r>
                  <a:rPr lang="en-US" sz="2400" dirty="0" smtClean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 smtClean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are not statistically significant for the linear regression to predict SO2.</a:t>
                </a:r>
                <a:endParaRPr lang="en-US" sz="240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83" y="4499869"/>
                <a:ext cx="11778343" cy="2170787"/>
              </a:xfrm>
              <a:prstGeom prst="rect">
                <a:avLst/>
              </a:prstGeom>
              <a:blipFill rotWithShape="0">
                <a:blip r:embed="rId3"/>
                <a:stretch>
                  <a:fillRect l="-776" t="-2247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49654" y="3824191"/>
                <a:ext cx="1110256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prstClr val="black"/>
                    </a:solidFill>
                    <a:ea typeface="SimSun" panose="02010600030101010101" pitchFamily="2" charset="-122"/>
                    <a:cs typeface="Times New Roman" panose="02020603050405020304" pitchFamily="18" charset="0"/>
                  </a:rPr>
                  <a:t>SO2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−9.942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+2.24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+0.375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+8.549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−15.176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39.271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+30.049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54" y="3824191"/>
                <a:ext cx="1110256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87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3018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194152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 smtClean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data&lt;-read.csv("D:/STAT 4400/Data/USairpollution.csv", header=TRUE);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x&lt;-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as.matrix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usairpollution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&lt;-data[,3:8])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y&lt;-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as.matrix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usairpollution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&lt;-data[,-1])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pca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&lt;-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prcomp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x,scale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=TRUE)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pca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_&lt;-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princomp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(data[,3:8],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cor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=TRUE)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out &lt;- 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sapply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(1:6, function(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{plot(data$SO2, 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pca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_$scores[,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], 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xlab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paste("PC", 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sep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""), 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ylab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"Sulphur dioxide concentration")})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pollution.reg&lt;-lm(SO2~pca_$scores, data=</a:t>
            </a:r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usairpollution</a:t>
            </a: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FF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summary(pollution.reg)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smtClean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Call</a:t>
            </a: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lm(formula = SO2 ~ </a:t>
            </a:r>
            <a:r>
              <a:rPr lang="en-US" sz="1600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pca</a:t>
            </a: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_$scores, data = </a:t>
            </a:r>
            <a:r>
              <a:rPr lang="en-US" sz="1600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usairpollution</a:t>
            </a: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smtClean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Residuals</a:t>
            </a: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Min      1Q  Median      3Q     Max 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-23.004  -8.542  -0.991   5.758  48.758 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smtClean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Coefficients</a:t>
            </a: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 Estimate Std. Error t value </a:t>
            </a:r>
            <a:r>
              <a:rPr lang="en-US" sz="1600" dirty="0" err="1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</a:t>
            </a: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(&gt;|t|)    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(Intercept)         30.049      2.286  13.146 6.91e-15 ***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pca_$scoresComp.1   -9.942      1.542  -6.446 2.28e-07 ***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pca_$scoresComp.2    2.240      1.866   1.200  0.23845    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pca_$scoresComp.3    0.375      1.935   0.194  0.84752    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pca_$scoresComp.4    8.549      2.622   3.261  0.00253 ** 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pca_$scoresComp.5  -15.176      6.753  -2.247  0.03122 *  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pca_$scoresComp.6  -39.271     12.316  -3.189  0.00306 ** 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---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Residual </a:t>
            </a: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standard error: 14.64 on 34 degrees of freedom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Multiple R-squared:  0.6695,	Adjusted R-squared:  0.6112 </a:t>
            </a:r>
            <a:endParaRPr lang="en-US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atinLnBrk="1"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F-statistic: 11.48 on 6 and 34 DF,  p-value: 5.419e-07</a:t>
            </a:r>
            <a:endParaRPr lang="en-US" sz="16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5017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62049" y="149699"/>
            <a:ext cx="54034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3.13 Canonical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Correlation Analysis</a:t>
            </a:r>
            <a:endParaRPr lang="en-US" sz="28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0233" y="732749"/>
            <a:ext cx="118720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components analysis considers interrelationships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 a set of variables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Canonical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analysis is a method for exploring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relationships between two multivariate sets of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variables.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9977" y="2623849"/>
            <a:ext cx="6084144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variable sets</a:t>
            </a: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Exactly one variable</a:t>
            </a:r>
          </a:p>
          <a:p>
            <a:pPr marL="457200" indent="-457200">
              <a:buAutoNum type="arabicParenR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 One response (or dependent) variable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200233" y="2623848"/>
            <a:ext cx="5852224" cy="351904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94714" y="2623849"/>
            <a:ext cx="4835608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Another variable sets</a:t>
            </a: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Exactly one variable</a:t>
            </a:r>
          </a:p>
          <a:p>
            <a:pPr marL="457200" indent="-457200">
              <a:buAutoNum type="arabicParenR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 Several explanatory variables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91943" y="2623849"/>
            <a:ext cx="5780313" cy="351904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87678" y="5075866"/>
            <a:ext cx="7474842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linear regression analysis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87678" y="3921704"/>
            <a:ext cx="7474842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analysis,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Simple linear regression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1766939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8738</TotalTime>
  <Words>8760</Words>
  <Application>Microsoft Office PowerPoint</Application>
  <PresentationFormat>Widescreen</PresentationFormat>
  <Paragraphs>2400</Paragraphs>
  <Slides>147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147</vt:i4>
      </vt:variant>
    </vt:vector>
  </HeadingPairs>
  <TitlesOfParts>
    <vt:vector size="162" baseType="lpstr">
      <vt:lpstr>CMR10</vt:lpstr>
      <vt:lpstr>CMR7</vt:lpstr>
      <vt:lpstr>SimSun</vt:lpstr>
      <vt:lpstr>Arial</vt:lpstr>
      <vt:lpstr>Calibri</vt:lpstr>
      <vt:lpstr>Calibri Light</vt:lpstr>
      <vt:lpstr>Cambria Math</vt:lpstr>
      <vt:lpstr>Courier New</vt:lpstr>
      <vt:lpstr>Lucida Console</vt:lpstr>
      <vt:lpstr>Symbol</vt:lpstr>
      <vt:lpstr>Times New Roman</vt:lpstr>
      <vt:lpstr>Times New Roman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xiaoyi ji</dc:creator>
  <cp:lastModifiedBy>xiaoyi ji</cp:lastModifiedBy>
  <cp:revision>361</cp:revision>
  <dcterms:created xsi:type="dcterms:W3CDTF">2017-01-22T04:41:25Z</dcterms:created>
  <dcterms:modified xsi:type="dcterms:W3CDTF">2017-02-27T05:23:21Z</dcterms:modified>
</cp:coreProperties>
</file>